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layfair Display"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6.png" Type="http://schemas.openxmlformats.org/officeDocument/2006/relationships/image"/><Relationship Id="rId13" Target="../media/image117.svg" Type="http://schemas.openxmlformats.org/officeDocument/2006/relationships/image"/><Relationship Id="rId14" Target="../media/image118.svg" Type="http://schemas.openxmlformats.org/officeDocument/2006/relationships/image"/><Relationship Id="rId15" Target="../media/image119.png" Type="http://schemas.openxmlformats.org/officeDocument/2006/relationships/image"/><Relationship Id="rId16" Target="../media/image120.svg" Type="http://schemas.openxmlformats.org/officeDocument/2006/relationships/image"/><Relationship Id="rId17" Target="../media/image121.png" Type="http://schemas.openxmlformats.org/officeDocument/2006/relationships/image"/><Relationship Id="rId18" Target="../media/image122.svg" Type="http://schemas.openxmlformats.org/officeDocument/2006/relationships/image"/><Relationship Id="rId19" Target="../media/image123.png" Type="http://schemas.openxmlformats.org/officeDocument/2006/relationships/image"/><Relationship Id="rId2" Target="../media/image106.png" Type="http://schemas.openxmlformats.org/officeDocument/2006/relationships/image"/><Relationship Id="rId20" Target="../media/image124.svg" Type="http://schemas.openxmlformats.org/officeDocument/2006/relationships/image"/><Relationship Id="rId21" Target="../media/image125.png" Type="http://schemas.openxmlformats.org/officeDocument/2006/relationships/image"/><Relationship Id="rId22" Target="../media/image126.svg" Type="http://schemas.openxmlformats.org/officeDocument/2006/relationships/image"/><Relationship Id="rId23" Target="../media/image127.png" Type="http://schemas.openxmlformats.org/officeDocument/2006/relationships/image"/><Relationship Id="rId24" Target="../media/image128.png" Type="http://schemas.openxmlformats.org/officeDocument/2006/relationships/image"/><Relationship Id="rId25" Target="../media/image129.sv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gif"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37.png" Type="http://schemas.openxmlformats.org/officeDocument/2006/relationships/image"/><Relationship Id="rId20" Target="../media/image55.png" Type="http://schemas.openxmlformats.org/officeDocument/2006/relationships/image"/><Relationship Id="rId21" Target="../media/image5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24" Target="../media/image59.png" Type="http://schemas.openxmlformats.org/officeDocument/2006/relationships/image"/><Relationship Id="rId25" Target="../media/image60.sv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13" Target="../media/image72.png" Type="http://schemas.openxmlformats.org/officeDocument/2006/relationships/image"/><Relationship Id="rId14" Target="../media/image73.svg" Type="http://schemas.openxmlformats.org/officeDocument/2006/relationships/image"/><Relationship Id="rId15" Target="../media/image74.png" Type="http://schemas.openxmlformats.org/officeDocument/2006/relationships/image"/><Relationship Id="rId16" Target="../media/image75.svg" Type="http://schemas.openxmlformats.org/officeDocument/2006/relationships/image"/><Relationship Id="rId17" Target="../media/image76.png" Type="http://schemas.openxmlformats.org/officeDocument/2006/relationships/image"/><Relationship Id="rId18" Target="../media/image77.svg" Type="http://schemas.openxmlformats.org/officeDocument/2006/relationships/image"/><Relationship Id="rId19" Target="../media/image78.png" Type="http://schemas.openxmlformats.org/officeDocument/2006/relationships/image"/><Relationship Id="rId2" Target="../media/image61.png" Type="http://schemas.openxmlformats.org/officeDocument/2006/relationships/image"/><Relationship Id="rId20" Target="../media/image79.svg" Type="http://schemas.openxmlformats.org/officeDocument/2006/relationships/image"/><Relationship Id="rId21" Target="../media/image80.png" Type="http://schemas.openxmlformats.org/officeDocument/2006/relationships/image"/><Relationship Id="rId22" Target="../media/image81.sv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13" Target="../media/image93.pn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 Id="rId7" Target="../media/image101.pn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04922" y="0"/>
            <a:ext cx="13883078" cy="10287000"/>
            <a:chOff x="0" y="0"/>
            <a:chExt cx="3656449" cy="2709333"/>
          </a:xfrm>
        </p:grpSpPr>
        <p:sp>
          <p:nvSpPr>
            <p:cNvPr name="Freeform 3" id="3"/>
            <p:cNvSpPr/>
            <p:nvPr/>
          </p:nvSpPr>
          <p:spPr>
            <a:xfrm flipH="false" flipV="false" rot="0">
              <a:off x="0" y="0"/>
              <a:ext cx="3656449" cy="2709333"/>
            </a:xfrm>
            <a:custGeom>
              <a:avLst/>
              <a:gdLst/>
              <a:ahLst/>
              <a:cxnLst/>
              <a:rect r="r" b="b" t="t" l="l"/>
              <a:pathLst>
                <a:path h="2709333" w="3656449">
                  <a:moveTo>
                    <a:pt x="0" y="0"/>
                  </a:moveTo>
                  <a:lnTo>
                    <a:pt x="3656449" y="0"/>
                  </a:lnTo>
                  <a:lnTo>
                    <a:pt x="3656449" y="2709333"/>
                  </a:lnTo>
                  <a:lnTo>
                    <a:pt x="0" y="2709333"/>
                  </a:lnTo>
                  <a:close/>
                </a:path>
              </a:pathLst>
            </a:custGeom>
            <a:solidFill>
              <a:srgbClr val="F2F1F1">
                <a:alpha val="80000"/>
              </a:srgbClr>
            </a:solidFill>
          </p:spPr>
        </p:sp>
        <p:sp>
          <p:nvSpPr>
            <p:cNvPr name="TextBox 4" id="4"/>
            <p:cNvSpPr txBox="true"/>
            <p:nvPr/>
          </p:nvSpPr>
          <p:spPr>
            <a:xfrm>
              <a:off x="0" y="-47625"/>
              <a:ext cx="3656449"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1000125" y="0"/>
            <a:ext cx="0" cy="5481130"/>
          </a:xfrm>
          <a:prstGeom prst="line">
            <a:avLst/>
          </a:prstGeom>
          <a:ln cap="flat" w="57150">
            <a:solidFill>
              <a:srgbClr val="000000"/>
            </a:solidFill>
            <a:prstDash val="sysDash"/>
            <a:headEnd type="none" len="sm" w="sm"/>
            <a:tailEnd type="none" len="sm" w="sm"/>
          </a:ln>
        </p:spPr>
      </p:sp>
      <p:grpSp>
        <p:nvGrpSpPr>
          <p:cNvPr name="Group 6" id="6"/>
          <p:cNvGrpSpPr/>
          <p:nvPr/>
        </p:nvGrpSpPr>
        <p:grpSpPr>
          <a:xfrm rot="0">
            <a:off x="662331" y="5481130"/>
            <a:ext cx="675589" cy="6755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29723" y="1870136"/>
            <a:ext cx="675589" cy="6755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2" id="12"/>
          <p:cNvSpPr/>
          <p:nvPr/>
        </p:nvSpPr>
        <p:spPr>
          <a:xfrm>
            <a:off x="2067517" y="0"/>
            <a:ext cx="0" cy="1870136"/>
          </a:xfrm>
          <a:prstGeom prst="line">
            <a:avLst/>
          </a:prstGeom>
          <a:ln cap="flat" w="57150">
            <a:solidFill>
              <a:srgbClr val="000000"/>
            </a:solidFill>
            <a:prstDash val="sysDash"/>
            <a:headEnd type="none" len="sm" w="sm"/>
            <a:tailEnd type="none" len="sm" w="sm"/>
          </a:ln>
        </p:spPr>
      </p:sp>
      <p:sp>
        <p:nvSpPr>
          <p:cNvPr name="AutoShape 13" id="13"/>
          <p:cNvSpPr/>
          <p:nvPr/>
        </p:nvSpPr>
        <p:spPr>
          <a:xfrm flipH="true">
            <a:off x="3192059" y="-636614"/>
            <a:ext cx="31764" cy="3891512"/>
          </a:xfrm>
          <a:prstGeom prst="line">
            <a:avLst/>
          </a:prstGeom>
          <a:ln cap="flat" w="57150">
            <a:solidFill>
              <a:srgbClr val="000000"/>
            </a:solidFill>
            <a:prstDash val="sysDash"/>
            <a:headEnd type="none" len="sm" w="sm"/>
            <a:tailEnd type="none" len="sm" w="sm"/>
          </a:ln>
        </p:spPr>
      </p:sp>
      <p:grpSp>
        <p:nvGrpSpPr>
          <p:cNvPr name="Group 14" id="14"/>
          <p:cNvGrpSpPr/>
          <p:nvPr/>
        </p:nvGrpSpPr>
        <p:grpSpPr>
          <a:xfrm rot="0">
            <a:off x="2854265" y="3254897"/>
            <a:ext cx="675589" cy="6755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5473702" y="3321029"/>
            <a:ext cx="13544644" cy="0"/>
          </a:xfrm>
          <a:prstGeom prst="line">
            <a:avLst/>
          </a:prstGeom>
          <a:ln cap="flat" w="9525">
            <a:solidFill>
              <a:srgbClr val="2B2C30"/>
            </a:solidFill>
            <a:prstDash val="solid"/>
            <a:headEnd type="none" len="sm" w="sm"/>
            <a:tailEnd type="none" len="sm" w="sm"/>
          </a:ln>
        </p:spPr>
      </p:sp>
      <p:sp>
        <p:nvSpPr>
          <p:cNvPr name="TextBox 18" id="18"/>
          <p:cNvSpPr txBox="true"/>
          <p:nvPr/>
        </p:nvSpPr>
        <p:spPr>
          <a:xfrm rot="0">
            <a:off x="6149622" y="4061147"/>
            <a:ext cx="11593736" cy="1757778"/>
          </a:xfrm>
          <a:prstGeom prst="rect">
            <a:avLst/>
          </a:prstGeom>
        </p:spPr>
        <p:txBody>
          <a:bodyPr anchor="t" rtlCol="false" tIns="0" lIns="0" bIns="0" rIns="0">
            <a:spAutoFit/>
          </a:bodyPr>
          <a:lstStyle/>
          <a:p>
            <a:pPr algn="just">
              <a:lnSpc>
                <a:spcPts val="5413"/>
              </a:lnSpc>
            </a:pPr>
            <a:r>
              <a:rPr lang="en-US" sz="3866">
                <a:solidFill>
                  <a:srgbClr val="000000"/>
                </a:solidFill>
                <a:latin typeface="Playfair Display"/>
                <a:ea typeface="Playfair Display"/>
                <a:cs typeface="Playfair Display"/>
                <a:sym typeface="Playfair Display"/>
              </a:rPr>
              <a:t>Advanced Smart Device for Air Quality Monitoring, Gas Leak Detection, and Emergency Response</a:t>
            </a:r>
          </a:p>
          <a:p>
            <a:pPr algn="just">
              <a:lnSpc>
                <a:spcPts val="3112"/>
              </a:lnSpc>
            </a:pPr>
            <a:r>
              <a:rPr lang="en-US" sz="2223">
                <a:solidFill>
                  <a:srgbClr val="000000"/>
                </a:solidFill>
                <a:latin typeface="Playfair Display"/>
                <a:ea typeface="Playfair Display"/>
                <a:cs typeface="Playfair Display"/>
                <a:sym typeface="Playfair Display"/>
              </a:rPr>
              <a:t>–- Safeguarding Respiratory Health with Intelligent Hazard Prevention</a:t>
            </a:r>
          </a:p>
        </p:txBody>
      </p:sp>
      <p:sp>
        <p:nvSpPr>
          <p:cNvPr name="Freeform 19" id="19"/>
          <p:cNvSpPr/>
          <p:nvPr/>
        </p:nvSpPr>
        <p:spPr>
          <a:xfrm flipH="false" flipV="false" rot="0">
            <a:off x="-3684040" y="4197186"/>
            <a:ext cx="16177925" cy="16177925"/>
          </a:xfrm>
          <a:custGeom>
            <a:avLst/>
            <a:gdLst/>
            <a:ahLst/>
            <a:cxnLst/>
            <a:rect r="r" b="b" t="t" l="l"/>
            <a:pathLst>
              <a:path h="16177925" w="16177925">
                <a:moveTo>
                  <a:pt x="0" y="0"/>
                </a:moveTo>
                <a:lnTo>
                  <a:pt x="16177924" y="0"/>
                </a:lnTo>
                <a:lnTo>
                  <a:pt x="16177924" y="16177925"/>
                </a:lnTo>
                <a:lnTo>
                  <a:pt x="0" y="16177925"/>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7004302" y="6991320"/>
            <a:ext cx="2567395" cy="3295680"/>
          </a:xfrm>
          <a:custGeom>
            <a:avLst/>
            <a:gdLst/>
            <a:ahLst/>
            <a:cxnLst/>
            <a:rect r="r" b="b" t="t" l="l"/>
            <a:pathLst>
              <a:path h="3295680" w="2567395">
                <a:moveTo>
                  <a:pt x="0" y="0"/>
                </a:moveTo>
                <a:lnTo>
                  <a:pt x="2567396" y="0"/>
                </a:lnTo>
                <a:lnTo>
                  <a:pt x="2567396" y="3295680"/>
                </a:lnTo>
                <a:lnTo>
                  <a:pt x="0" y="3295680"/>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442313" y="1028700"/>
            <a:ext cx="3414617" cy="3238643"/>
          </a:xfrm>
          <a:custGeom>
            <a:avLst/>
            <a:gdLst/>
            <a:ahLst/>
            <a:cxnLst/>
            <a:rect r="r" b="b" t="t" l="l"/>
            <a:pathLst>
              <a:path h="3238643" w="3414617">
                <a:moveTo>
                  <a:pt x="0" y="0"/>
                </a:moveTo>
                <a:lnTo>
                  <a:pt x="3414618" y="0"/>
                </a:lnTo>
                <a:lnTo>
                  <a:pt x="3414618" y="3238643"/>
                </a:lnTo>
                <a:lnTo>
                  <a:pt x="0" y="3238643"/>
                </a:lnTo>
                <a:lnTo>
                  <a:pt x="0" y="0"/>
                </a:lnTo>
                <a:close/>
              </a:path>
            </a:pathLst>
          </a:custGeom>
          <a:blipFill>
            <a:blip r:embed="rId6">
              <a:alphaModFix amt="42000"/>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7754354" y="110081"/>
            <a:ext cx="9989004" cy="2736778"/>
          </a:xfrm>
          <a:prstGeom prst="rect">
            <a:avLst/>
          </a:prstGeom>
        </p:spPr>
        <p:txBody>
          <a:bodyPr anchor="t" rtlCol="false" tIns="0" lIns="0" bIns="0" rIns="0">
            <a:spAutoFit/>
          </a:bodyPr>
          <a:lstStyle/>
          <a:p>
            <a:pPr algn="ctr">
              <a:lnSpc>
                <a:spcPts val="22403"/>
              </a:lnSpc>
            </a:pPr>
            <a:r>
              <a:rPr lang="en-US" sz="16002">
                <a:solidFill>
                  <a:srgbClr val="000000"/>
                </a:solidFill>
                <a:latin typeface="Playfair Display"/>
                <a:ea typeface="Playfair Display"/>
                <a:cs typeface="Playfair Display"/>
                <a:sym typeface="Playfair Display"/>
              </a:rPr>
              <a:t>AirSential</a:t>
            </a:r>
          </a:p>
        </p:txBody>
      </p:sp>
      <p:sp>
        <p:nvSpPr>
          <p:cNvPr name="TextBox 23" id="23"/>
          <p:cNvSpPr txBox="true"/>
          <p:nvPr/>
        </p:nvSpPr>
        <p:spPr>
          <a:xfrm rot="0">
            <a:off x="12193131" y="7645623"/>
            <a:ext cx="5550227" cy="1882300"/>
          </a:xfrm>
          <a:prstGeom prst="rect">
            <a:avLst/>
          </a:prstGeom>
        </p:spPr>
        <p:txBody>
          <a:bodyPr anchor="t" rtlCol="false" tIns="0" lIns="0" bIns="0" rIns="0">
            <a:spAutoFit/>
          </a:bodyPr>
          <a:lstStyle/>
          <a:p>
            <a:pPr algn="l">
              <a:lnSpc>
                <a:spcPts val="5238"/>
              </a:lnSpc>
            </a:pPr>
            <a:r>
              <a:rPr lang="en-US" sz="3492">
                <a:solidFill>
                  <a:srgbClr val="2B2C30"/>
                </a:solidFill>
                <a:latin typeface="Playfair Display"/>
                <a:ea typeface="Playfair Display"/>
                <a:cs typeface="Playfair Display"/>
                <a:sym typeface="Playfair Display"/>
              </a:rPr>
              <a:t>Sagarika Srivastava</a:t>
            </a:r>
          </a:p>
          <a:p>
            <a:pPr algn="l">
              <a:lnSpc>
                <a:spcPts val="3299"/>
              </a:lnSpc>
            </a:pPr>
            <a:r>
              <a:rPr lang="en-US" sz="2199">
                <a:solidFill>
                  <a:srgbClr val="2B2C30"/>
                </a:solidFill>
                <a:latin typeface="Playfair Display"/>
                <a:ea typeface="Playfair Display"/>
                <a:cs typeface="Playfair Display"/>
                <a:sym typeface="Playfair Display"/>
              </a:rPr>
              <a:t>e-mail : sagarikasrivastava46@gmail.com</a:t>
            </a:r>
          </a:p>
          <a:p>
            <a:pPr algn="l">
              <a:lnSpc>
                <a:spcPts val="3299"/>
              </a:lnSpc>
            </a:pPr>
            <a:r>
              <a:rPr lang="en-US" sz="2199">
                <a:solidFill>
                  <a:srgbClr val="2B2C30"/>
                </a:solidFill>
                <a:latin typeface="Playfair Display"/>
                <a:ea typeface="Playfair Display"/>
                <a:cs typeface="Playfair Display"/>
                <a:sym typeface="Playfair Display"/>
              </a:rPr>
              <a:t>LinkedIn : issrivastava46</a:t>
            </a:r>
          </a:p>
          <a:p>
            <a:pPr algn="l">
              <a:lnSpc>
                <a:spcPts val="3299"/>
              </a:lnSpc>
            </a:pPr>
            <a:r>
              <a:rPr lang="en-US" sz="2199">
                <a:solidFill>
                  <a:srgbClr val="2B2C30"/>
                </a:solidFill>
                <a:latin typeface="Playfair Display"/>
                <a:ea typeface="Playfair Display"/>
                <a:cs typeface="Playfair Display"/>
                <a:sym typeface="Playfair Display"/>
              </a:rPr>
              <a:t>GitHub : issrivastava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2762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424867" y="0"/>
            <a:ext cx="1108872" cy="7623493"/>
          </a:xfrm>
          <a:custGeom>
            <a:avLst/>
            <a:gdLst/>
            <a:ahLst/>
            <a:cxnLst/>
            <a:rect r="r" b="b" t="t" l="l"/>
            <a:pathLst>
              <a:path h="7623493" w="1108872">
                <a:moveTo>
                  <a:pt x="0" y="0"/>
                </a:moveTo>
                <a:lnTo>
                  <a:pt x="1108872" y="0"/>
                </a:lnTo>
                <a:lnTo>
                  <a:pt x="1108872" y="7623493"/>
                </a:lnTo>
                <a:lnTo>
                  <a:pt x="0" y="7623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3739" y="0"/>
            <a:ext cx="897584" cy="6170890"/>
          </a:xfrm>
          <a:custGeom>
            <a:avLst/>
            <a:gdLst/>
            <a:ahLst/>
            <a:cxnLst/>
            <a:rect r="r" b="b" t="t" l="l"/>
            <a:pathLst>
              <a:path h="6170890" w="897584">
                <a:moveTo>
                  <a:pt x="0" y="0"/>
                </a:moveTo>
                <a:lnTo>
                  <a:pt x="897584" y="0"/>
                </a:lnTo>
                <a:lnTo>
                  <a:pt x="897584" y="6170890"/>
                </a:lnTo>
                <a:lnTo>
                  <a:pt x="0" y="6170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94154" y="-27621"/>
            <a:ext cx="748145" cy="5143500"/>
          </a:xfrm>
          <a:custGeom>
            <a:avLst/>
            <a:gdLst/>
            <a:ahLst/>
            <a:cxnLst/>
            <a:rect r="r" b="b" t="t" l="l"/>
            <a:pathLst>
              <a:path h="5143500" w="748145">
                <a:moveTo>
                  <a:pt x="0" y="0"/>
                </a:moveTo>
                <a:lnTo>
                  <a:pt x="748145" y="0"/>
                </a:lnTo>
                <a:lnTo>
                  <a:pt x="74814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4354990"/>
            <a:ext cx="18288000" cy="5932010"/>
          </a:xfrm>
          <a:custGeom>
            <a:avLst/>
            <a:gdLst/>
            <a:ahLst/>
            <a:cxnLst/>
            <a:rect r="r" b="b" t="t" l="l"/>
            <a:pathLst>
              <a:path h="5932010" w="18288000">
                <a:moveTo>
                  <a:pt x="0" y="0"/>
                </a:moveTo>
                <a:lnTo>
                  <a:pt x="18288000" y="0"/>
                </a:lnTo>
                <a:lnTo>
                  <a:pt x="18288000" y="5932010"/>
                </a:lnTo>
                <a:lnTo>
                  <a:pt x="0" y="5932010"/>
                </a:lnTo>
                <a:lnTo>
                  <a:pt x="0" y="0"/>
                </a:lnTo>
                <a:close/>
              </a:path>
            </a:pathLst>
          </a:custGeom>
          <a:blipFill>
            <a:blip r:embed="rId4">
              <a:alphaModFix amt="48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350657" y="653628"/>
            <a:ext cx="11908643" cy="8876877"/>
          </a:xfrm>
          <a:prstGeom prst="rect">
            <a:avLst/>
          </a:prstGeom>
        </p:spPr>
        <p:txBody>
          <a:bodyPr anchor="t" rtlCol="false" tIns="0" lIns="0" bIns="0" rIns="0">
            <a:spAutoFit/>
          </a:bodyPr>
          <a:lstStyle/>
          <a:p>
            <a:pPr algn="just">
              <a:lnSpc>
                <a:spcPts val="4155"/>
              </a:lnSpc>
            </a:pPr>
            <a:r>
              <a:rPr lang="en-US" sz="2968" spc="296">
                <a:solidFill>
                  <a:srgbClr val="000000"/>
                </a:solidFill>
                <a:latin typeface="Playfair Display"/>
                <a:ea typeface="Playfair Display"/>
                <a:cs typeface="Playfair Display"/>
                <a:sym typeface="Playfair Display"/>
              </a:rPr>
              <a:t>FUNCTIONS OF MY DEVICE </a:t>
            </a:r>
          </a:p>
          <a:p>
            <a:pPr algn="just">
              <a:lnSpc>
                <a:spcPts val="4155"/>
              </a:lnSpc>
            </a:pPr>
          </a:p>
          <a:p>
            <a:pPr algn="just">
              <a:lnSpc>
                <a:spcPts val="4155"/>
              </a:lnSpc>
            </a:pPr>
            <a:r>
              <a:rPr lang="en-US" sz="2968" spc="296">
                <a:solidFill>
                  <a:srgbClr val="000000"/>
                </a:solidFill>
                <a:latin typeface="Playfair Display"/>
                <a:ea typeface="Playfair Display"/>
                <a:cs typeface="Playfair Display"/>
                <a:sym typeface="Playfair Display"/>
              </a:rPr>
              <a:t>•SENSOR TO DETECT AIR QUALITY AND CONTENTS PERCENTAGE WISE</a:t>
            </a:r>
          </a:p>
          <a:p>
            <a:pPr algn="just">
              <a:lnSpc>
                <a:spcPts val="4155"/>
              </a:lnSpc>
            </a:pPr>
            <a:r>
              <a:rPr lang="en-US" sz="2968" spc="296">
                <a:solidFill>
                  <a:srgbClr val="000000"/>
                </a:solidFill>
                <a:latin typeface="Playfair Display"/>
                <a:ea typeface="Playfair Display"/>
                <a:cs typeface="Playfair Display"/>
                <a:sym typeface="Playfair Display"/>
              </a:rPr>
              <a:t> O2-% CO2-% ETC</a:t>
            </a:r>
          </a:p>
          <a:p>
            <a:pPr algn="just">
              <a:lnSpc>
                <a:spcPts val="4155"/>
              </a:lnSpc>
            </a:pPr>
            <a:r>
              <a:rPr lang="en-US" sz="2968" spc="296">
                <a:solidFill>
                  <a:srgbClr val="000000"/>
                </a:solidFill>
                <a:latin typeface="Playfair Display"/>
                <a:ea typeface="Playfair Display"/>
                <a:cs typeface="Playfair Display"/>
                <a:sym typeface="Playfair Display"/>
              </a:rPr>
              <a:t>•LIGHT FOR INDICATION (RED YELLOW GREEN)</a:t>
            </a:r>
          </a:p>
          <a:p>
            <a:pPr algn="just">
              <a:lnSpc>
                <a:spcPts val="4155"/>
              </a:lnSpc>
            </a:pPr>
            <a:r>
              <a:rPr lang="en-US" sz="2968" spc="296">
                <a:solidFill>
                  <a:srgbClr val="000000"/>
                </a:solidFill>
                <a:latin typeface="Playfair Display"/>
                <a:ea typeface="Playfair Display"/>
                <a:cs typeface="Playfair Display"/>
                <a:sym typeface="Playfair Display"/>
              </a:rPr>
              <a:t>•DISPLAY AIR QUALITY</a:t>
            </a:r>
          </a:p>
          <a:p>
            <a:pPr algn="just">
              <a:lnSpc>
                <a:spcPts val="4155"/>
              </a:lnSpc>
            </a:pPr>
            <a:r>
              <a:rPr lang="en-US" sz="2968" spc="296">
                <a:solidFill>
                  <a:srgbClr val="000000"/>
                </a:solidFill>
                <a:latin typeface="Playfair Display"/>
                <a:ea typeface="Playfair Display"/>
                <a:cs typeface="Playfair Display"/>
                <a:sym typeface="Playfair Display"/>
              </a:rPr>
              <a:t>•ALARMING SYSTEM IN CASE OF FIRE </a:t>
            </a:r>
          </a:p>
          <a:p>
            <a:pPr algn="just">
              <a:lnSpc>
                <a:spcPts val="4155"/>
              </a:lnSpc>
            </a:pPr>
            <a:r>
              <a:rPr lang="en-US" sz="2968" spc="296">
                <a:solidFill>
                  <a:srgbClr val="000000"/>
                </a:solidFill>
                <a:latin typeface="Playfair Display"/>
                <a:ea typeface="Playfair Display"/>
                <a:cs typeface="Playfair Display"/>
                <a:sym typeface="Playfair Display"/>
              </a:rPr>
              <a:t>•LARGE RADIUS </a:t>
            </a:r>
          </a:p>
          <a:p>
            <a:pPr algn="just">
              <a:lnSpc>
                <a:spcPts val="4155"/>
              </a:lnSpc>
            </a:pPr>
            <a:r>
              <a:rPr lang="en-US" sz="2968" spc="296">
                <a:solidFill>
                  <a:srgbClr val="000000"/>
                </a:solidFill>
                <a:latin typeface="Playfair Display"/>
                <a:ea typeface="Playfair Display"/>
                <a:cs typeface="Playfair Display"/>
                <a:sym typeface="Playfair Display"/>
              </a:rPr>
              <a:t>•CAN TELL THE DIFF BETWEEN ACTUAL SMOKE AND A PERSON SMOKING</a:t>
            </a:r>
          </a:p>
          <a:p>
            <a:pPr algn="just">
              <a:lnSpc>
                <a:spcPts val="4155"/>
              </a:lnSpc>
            </a:pPr>
            <a:r>
              <a:rPr lang="en-US" sz="2968" spc="296">
                <a:solidFill>
                  <a:srgbClr val="000000"/>
                </a:solidFill>
                <a:latin typeface="Playfair Display"/>
                <a:ea typeface="Playfair Display"/>
                <a:cs typeface="Playfair Display"/>
                <a:sym typeface="Playfair Display"/>
              </a:rPr>
              <a:t>•WIFI CONNECTIVITY</a:t>
            </a:r>
          </a:p>
          <a:p>
            <a:pPr algn="just">
              <a:lnSpc>
                <a:spcPts val="4155"/>
              </a:lnSpc>
            </a:pPr>
            <a:r>
              <a:rPr lang="en-US" sz="2968" spc="296">
                <a:solidFill>
                  <a:srgbClr val="000000"/>
                </a:solidFill>
                <a:latin typeface="Playfair Display"/>
                <a:ea typeface="Playfair Display"/>
                <a:cs typeface="Playfair Display"/>
                <a:sym typeface="Playfair Display"/>
              </a:rPr>
              <a:t>•RUNS ON BATTERY FOR POWER SUPPLY</a:t>
            </a:r>
          </a:p>
          <a:p>
            <a:pPr algn="just">
              <a:lnSpc>
                <a:spcPts val="4155"/>
              </a:lnSpc>
            </a:pPr>
            <a:r>
              <a:rPr lang="en-US" sz="2968" spc="296">
                <a:solidFill>
                  <a:srgbClr val="000000"/>
                </a:solidFill>
                <a:latin typeface="Playfair Display"/>
                <a:ea typeface="Playfair Display"/>
                <a:cs typeface="Playfair Display"/>
                <a:sym typeface="Playfair Display"/>
              </a:rPr>
              <a:t>•ECONOMICAL</a:t>
            </a:r>
          </a:p>
          <a:p>
            <a:pPr algn="just">
              <a:lnSpc>
                <a:spcPts val="4155"/>
              </a:lnSpc>
            </a:pPr>
            <a:r>
              <a:rPr lang="en-US" sz="2968" spc="296">
                <a:solidFill>
                  <a:srgbClr val="000000"/>
                </a:solidFill>
                <a:latin typeface="Playfair Display"/>
                <a:ea typeface="Playfair Display"/>
                <a:cs typeface="Playfair Display"/>
                <a:sym typeface="Playfair Display"/>
              </a:rPr>
              <a:t>•ALL COMBINED IN ONE SINGLE DEVICE THAT CAN BE HANGED ON THE WALL</a:t>
            </a:r>
          </a:p>
          <a:p>
            <a:pPr algn="just">
              <a:lnSpc>
                <a:spcPts val="415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2398" y="-2720251"/>
            <a:ext cx="6705045" cy="6717258"/>
          </a:xfrm>
          <a:custGeom>
            <a:avLst/>
            <a:gdLst/>
            <a:ahLst/>
            <a:cxnLst/>
            <a:rect r="r" b="b" t="t" l="l"/>
            <a:pathLst>
              <a:path h="6717258" w="6705045">
                <a:moveTo>
                  <a:pt x="0" y="0"/>
                </a:moveTo>
                <a:lnTo>
                  <a:pt x="6705046" y="0"/>
                </a:lnTo>
                <a:lnTo>
                  <a:pt x="6705046" y="6717258"/>
                </a:lnTo>
                <a:lnTo>
                  <a:pt x="0" y="6717258"/>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7445" y="0"/>
            <a:ext cx="13825928" cy="10287000"/>
            <a:chOff x="0" y="0"/>
            <a:chExt cx="3641397" cy="2709333"/>
          </a:xfrm>
        </p:grpSpPr>
        <p:sp>
          <p:nvSpPr>
            <p:cNvPr name="Freeform 4" id="4"/>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5" id="5"/>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a:off x="1000125" y="0"/>
            <a:ext cx="0" cy="5481130"/>
          </a:xfrm>
          <a:prstGeom prst="line">
            <a:avLst/>
          </a:prstGeom>
          <a:ln cap="flat" w="57150">
            <a:solidFill>
              <a:srgbClr val="000000"/>
            </a:solidFill>
            <a:prstDash val="sysDash"/>
            <a:headEnd type="none" len="sm" w="sm"/>
            <a:tailEnd type="none" len="sm" w="sm"/>
          </a:ln>
        </p:spPr>
      </p:sp>
      <p:grpSp>
        <p:nvGrpSpPr>
          <p:cNvPr name="Group 7" id="7"/>
          <p:cNvGrpSpPr/>
          <p:nvPr/>
        </p:nvGrpSpPr>
        <p:grpSpPr>
          <a:xfrm rot="0">
            <a:off x="662331" y="5481130"/>
            <a:ext cx="675589" cy="6755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729723" y="1870136"/>
            <a:ext cx="675589" cy="6755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3" id="13"/>
          <p:cNvSpPr/>
          <p:nvPr/>
        </p:nvSpPr>
        <p:spPr>
          <a:xfrm>
            <a:off x="2067517" y="0"/>
            <a:ext cx="0" cy="1870136"/>
          </a:xfrm>
          <a:prstGeom prst="line">
            <a:avLst/>
          </a:prstGeom>
          <a:ln cap="flat" w="57150">
            <a:solidFill>
              <a:srgbClr val="000000"/>
            </a:solidFill>
            <a:prstDash val="sysDash"/>
            <a:headEnd type="none" len="sm" w="sm"/>
            <a:tailEnd type="none" len="sm" w="sm"/>
          </a:ln>
        </p:spPr>
      </p:sp>
      <p:sp>
        <p:nvSpPr>
          <p:cNvPr name="AutoShape 14" id="14"/>
          <p:cNvSpPr/>
          <p:nvPr/>
        </p:nvSpPr>
        <p:spPr>
          <a:xfrm flipH="true">
            <a:off x="3192059" y="-636614"/>
            <a:ext cx="31764" cy="3891512"/>
          </a:xfrm>
          <a:prstGeom prst="line">
            <a:avLst/>
          </a:prstGeom>
          <a:ln cap="flat" w="57150">
            <a:solidFill>
              <a:srgbClr val="000000"/>
            </a:solidFill>
            <a:prstDash val="sysDash"/>
            <a:headEnd type="none" len="sm" w="sm"/>
            <a:tailEnd type="none" len="sm" w="sm"/>
          </a:ln>
        </p:spPr>
      </p:sp>
      <p:grpSp>
        <p:nvGrpSpPr>
          <p:cNvPr name="Group 15" id="15"/>
          <p:cNvGrpSpPr/>
          <p:nvPr/>
        </p:nvGrpSpPr>
        <p:grpSpPr>
          <a:xfrm rot="0">
            <a:off x="2854265" y="3254897"/>
            <a:ext cx="675589" cy="6755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1085643" y="5818925"/>
            <a:ext cx="4847125" cy="4719815"/>
            <a:chOff x="0" y="0"/>
            <a:chExt cx="6462834" cy="6293086"/>
          </a:xfrm>
        </p:grpSpPr>
        <p:sp>
          <p:nvSpPr>
            <p:cNvPr name="Freeform 19" id="19"/>
            <p:cNvSpPr/>
            <p:nvPr/>
          </p:nvSpPr>
          <p:spPr>
            <a:xfrm flipH="false" flipV="false" rot="0">
              <a:off x="3810296" y="2312798"/>
              <a:ext cx="2652537" cy="3084346"/>
            </a:xfrm>
            <a:custGeom>
              <a:avLst/>
              <a:gdLst/>
              <a:ahLst/>
              <a:cxnLst/>
              <a:rect r="r" b="b" t="t" l="l"/>
              <a:pathLst>
                <a:path h="3084346" w="2652537">
                  <a:moveTo>
                    <a:pt x="0" y="0"/>
                  </a:moveTo>
                  <a:lnTo>
                    <a:pt x="2652538" y="0"/>
                  </a:lnTo>
                  <a:lnTo>
                    <a:pt x="2652538" y="3084346"/>
                  </a:lnTo>
                  <a:lnTo>
                    <a:pt x="0" y="3084346"/>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4316526">
              <a:off x="713181" y="1150653"/>
              <a:ext cx="3432931" cy="3991780"/>
            </a:xfrm>
            <a:custGeom>
              <a:avLst/>
              <a:gdLst/>
              <a:ahLst/>
              <a:cxnLst/>
              <a:rect r="r" b="b" t="t" l="l"/>
              <a:pathLst>
                <a:path h="3991780" w="3432931">
                  <a:moveTo>
                    <a:pt x="0" y="0"/>
                  </a:moveTo>
                  <a:lnTo>
                    <a:pt x="3432931" y="0"/>
                  </a:lnTo>
                  <a:lnTo>
                    <a:pt x="3432931" y="3991780"/>
                  </a:lnTo>
                  <a:lnTo>
                    <a:pt x="0" y="3991780"/>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2872544" y="0"/>
              <a:ext cx="2437141" cy="6293086"/>
            </a:xfrm>
            <a:custGeom>
              <a:avLst/>
              <a:gdLst/>
              <a:ahLst/>
              <a:cxnLst/>
              <a:rect r="r" b="b" t="t" l="l"/>
              <a:pathLst>
                <a:path h="6293086" w="2437141">
                  <a:moveTo>
                    <a:pt x="0" y="0"/>
                  </a:moveTo>
                  <a:lnTo>
                    <a:pt x="2437141" y="0"/>
                  </a:lnTo>
                  <a:lnTo>
                    <a:pt x="2437141" y="6293086"/>
                  </a:lnTo>
                  <a:lnTo>
                    <a:pt x="0" y="6293086"/>
                  </a:lnTo>
                  <a:lnTo>
                    <a:pt x="0" y="0"/>
                  </a:lnTo>
                  <a:close/>
                </a:path>
              </a:pathLst>
            </a:custGeom>
            <a:blipFill>
              <a:blip r:embed="rId6">
                <a:alphaModFix amt="24000"/>
                <a:extLst>
                  <a:ext uri="{96DAC541-7B7A-43D3-8B79-37D633B846F1}">
                    <asvg:svgBlip xmlns:asvg="http://schemas.microsoft.com/office/drawing/2016/SVG/main" r:embed="rId7"/>
                  </a:ext>
                </a:extLst>
              </a:blip>
              <a:stretch>
                <a:fillRect l="0" t="0" r="0" b="0"/>
              </a:stretch>
            </a:blipFill>
          </p:spPr>
        </p:sp>
      </p:grpSp>
      <p:sp>
        <p:nvSpPr>
          <p:cNvPr name="Freeform 22" id="22"/>
          <p:cNvSpPr/>
          <p:nvPr/>
        </p:nvSpPr>
        <p:spPr>
          <a:xfrm flipH="false" flipV="false" rot="0">
            <a:off x="15184992" y="6874660"/>
            <a:ext cx="3103008" cy="3767449"/>
          </a:xfrm>
          <a:custGeom>
            <a:avLst/>
            <a:gdLst/>
            <a:ahLst/>
            <a:cxnLst/>
            <a:rect r="r" b="b" t="t" l="l"/>
            <a:pathLst>
              <a:path h="3767449" w="3103008">
                <a:moveTo>
                  <a:pt x="0" y="0"/>
                </a:moveTo>
                <a:lnTo>
                  <a:pt x="3103008" y="0"/>
                </a:lnTo>
                <a:lnTo>
                  <a:pt x="3103008" y="3767449"/>
                </a:lnTo>
                <a:lnTo>
                  <a:pt x="0" y="37674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184992" y="6423123"/>
            <a:ext cx="980776" cy="903075"/>
          </a:xfrm>
          <a:custGeom>
            <a:avLst/>
            <a:gdLst/>
            <a:ahLst/>
            <a:cxnLst/>
            <a:rect r="r" b="b" t="t" l="l"/>
            <a:pathLst>
              <a:path h="903075" w="980776">
                <a:moveTo>
                  <a:pt x="0" y="0"/>
                </a:moveTo>
                <a:lnTo>
                  <a:pt x="980776" y="0"/>
                </a:lnTo>
                <a:lnTo>
                  <a:pt x="980776" y="903075"/>
                </a:lnTo>
                <a:lnTo>
                  <a:pt x="0" y="903075"/>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3143691" y="7369005"/>
            <a:ext cx="1138606" cy="1389380"/>
          </a:xfrm>
          <a:custGeom>
            <a:avLst/>
            <a:gdLst/>
            <a:ahLst/>
            <a:cxnLst/>
            <a:rect r="r" b="b" t="t" l="l"/>
            <a:pathLst>
              <a:path h="1389380" w="1138606">
                <a:moveTo>
                  <a:pt x="0" y="0"/>
                </a:moveTo>
                <a:lnTo>
                  <a:pt x="1138607" y="0"/>
                </a:lnTo>
                <a:lnTo>
                  <a:pt x="1138607" y="1389380"/>
                </a:lnTo>
                <a:lnTo>
                  <a:pt x="0" y="1389380"/>
                </a:lnTo>
                <a:lnTo>
                  <a:pt x="0" y="0"/>
                </a:lnTo>
                <a:close/>
              </a:path>
            </a:pathLst>
          </a:custGeom>
          <a:blipFill>
            <a:blip r:embed="rId12">
              <a:alphaModFix amt="40000"/>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7999383" y="8968787"/>
            <a:ext cx="10288617" cy="2765066"/>
          </a:xfrm>
          <a:custGeom>
            <a:avLst/>
            <a:gdLst/>
            <a:ahLst/>
            <a:cxnLst/>
            <a:rect r="r" b="b" t="t" l="l"/>
            <a:pathLst>
              <a:path h="2765066" w="10288617">
                <a:moveTo>
                  <a:pt x="0" y="0"/>
                </a:moveTo>
                <a:lnTo>
                  <a:pt x="10288617" y="0"/>
                </a:lnTo>
                <a:lnTo>
                  <a:pt x="10288617" y="2765065"/>
                </a:lnTo>
                <a:lnTo>
                  <a:pt x="0" y="2765065"/>
                </a:lnTo>
                <a:lnTo>
                  <a:pt x="0" y="0"/>
                </a:lnTo>
                <a:close/>
              </a:path>
            </a:pathLst>
          </a:custGeom>
          <a:blipFill>
            <a:blip r:embed="rId14">
              <a:alphaModFix amt="69000"/>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387706" y="8947228"/>
            <a:ext cx="10368837" cy="2786625"/>
          </a:xfrm>
          <a:custGeom>
            <a:avLst/>
            <a:gdLst/>
            <a:ahLst/>
            <a:cxnLst/>
            <a:rect r="r" b="b" t="t" l="l"/>
            <a:pathLst>
              <a:path h="2786625" w="10368837">
                <a:moveTo>
                  <a:pt x="0" y="0"/>
                </a:moveTo>
                <a:lnTo>
                  <a:pt x="10368836" y="0"/>
                </a:lnTo>
                <a:lnTo>
                  <a:pt x="10368836" y="2786624"/>
                </a:lnTo>
                <a:lnTo>
                  <a:pt x="0" y="2786624"/>
                </a:lnTo>
                <a:lnTo>
                  <a:pt x="0" y="0"/>
                </a:lnTo>
                <a:close/>
              </a:path>
            </a:pathLst>
          </a:custGeom>
          <a:blipFill>
            <a:blip r:embed="rId14">
              <a:alphaModFix amt="70000"/>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7646998" y="0"/>
            <a:ext cx="10784059" cy="6550091"/>
          </a:xfrm>
          <a:custGeom>
            <a:avLst/>
            <a:gdLst/>
            <a:ahLst/>
            <a:cxnLst/>
            <a:rect r="r" b="b" t="t" l="l"/>
            <a:pathLst>
              <a:path h="6550091" w="10784059">
                <a:moveTo>
                  <a:pt x="0" y="0"/>
                </a:moveTo>
                <a:lnTo>
                  <a:pt x="10784059" y="0"/>
                </a:lnTo>
                <a:lnTo>
                  <a:pt x="10784059" y="6550091"/>
                </a:lnTo>
                <a:lnTo>
                  <a:pt x="0" y="6550091"/>
                </a:lnTo>
                <a:lnTo>
                  <a:pt x="0" y="0"/>
                </a:lnTo>
                <a:close/>
              </a:path>
            </a:pathLst>
          </a:custGeom>
          <a:blipFill>
            <a:blip r:embed="rId15">
              <a:alphaModFix amt="27000"/>
              <a:extLst>
                <a:ext uri="{96DAC541-7B7A-43D3-8B79-37D633B846F1}">
                  <asvg:svgBlip xmlns:asvg="http://schemas.microsoft.com/office/drawing/2016/SVG/main" r:embed="rId16"/>
                </a:ext>
              </a:extLst>
            </a:blip>
            <a:stretch>
              <a:fillRect l="0" t="0" r="0" b="0"/>
            </a:stretch>
          </a:blipFill>
        </p:spPr>
      </p:sp>
      <p:sp>
        <p:nvSpPr>
          <p:cNvPr name="Freeform 28" id="28"/>
          <p:cNvSpPr/>
          <p:nvPr/>
        </p:nvSpPr>
        <p:spPr>
          <a:xfrm flipH="false" flipV="false" rot="-2833007">
            <a:off x="4883464" y="8185971"/>
            <a:ext cx="2188426" cy="2144658"/>
          </a:xfrm>
          <a:custGeom>
            <a:avLst/>
            <a:gdLst/>
            <a:ahLst/>
            <a:cxnLst/>
            <a:rect r="r" b="b" t="t" l="l"/>
            <a:pathLst>
              <a:path h="2144658" w="2188426">
                <a:moveTo>
                  <a:pt x="0" y="0"/>
                </a:moveTo>
                <a:lnTo>
                  <a:pt x="2188426" y="0"/>
                </a:lnTo>
                <a:lnTo>
                  <a:pt x="2188426" y="2144658"/>
                </a:lnTo>
                <a:lnTo>
                  <a:pt x="0" y="21446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2936485">
            <a:off x="8677292" y="8522692"/>
            <a:ext cx="1871259" cy="1884968"/>
          </a:xfrm>
          <a:custGeom>
            <a:avLst/>
            <a:gdLst/>
            <a:ahLst/>
            <a:cxnLst/>
            <a:rect r="r" b="b" t="t" l="l"/>
            <a:pathLst>
              <a:path h="1884968" w="1871259">
                <a:moveTo>
                  <a:pt x="0" y="0"/>
                </a:moveTo>
                <a:lnTo>
                  <a:pt x="1871258" y="0"/>
                </a:lnTo>
                <a:lnTo>
                  <a:pt x="1871258" y="1884968"/>
                </a:lnTo>
                <a:lnTo>
                  <a:pt x="0" y="1884968"/>
                </a:lnTo>
                <a:lnTo>
                  <a:pt x="0" y="0"/>
                </a:lnTo>
                <a:close/>
              </a:path>
            </a:pathLst>
          </a:custGeom>
          <a:blipFill>
            <a:blip r:embed="rId19">
              <a:alphaModFix amt="61000"/>
              <a:extLst>
                <a:ext uri="{96DAC541-7B7A-43D3-8B79-37D633B846F1}">
                  <asvg:svgBlip xmlns:asvg="http://schemas.microsoft.com/office/drawing/2016/SVG/main" r:embed="rId20"/>
                </a:ext>
              </a:extLst>
            </a:blip>
            <a:stretch>
              <a:fillRect l="0" t="0" r="0" b="0"/>
            </a:stretch>
          </a:blipFill>
        </p:spPr>
      </p:sp>
      <p:sp>
        <p:nvSpPr>
          <p:cNvPr name="Freeform 30" id="30"/>
          <p:cNvSpPr/>
          <p:nvPr/>
        </p:nvSpPr>
        <p:spPr>
          <a:xfrm flipH="false" flipV="false" rot="0">
            <a:off x="10321126" y="8968787"/>
            <a:ext cx="1053908" cy="1694882"/>
          </a:xfrm>
          <a:custGeom>
            <a:avLst/>
            <a:gdLst/>
            <a:ahLst/>
            <a:cxnLst/>
            <a:rect r="r" b="b" t="t" l="l"/>
            <a:pathLst>
              <a:path h="1694882" w="1053908">
                <a:moveTo>
                  <a:pt x="0" y="0"/>
                </a:moveTo>
                <a:lnTo>
                  <a:pt x="1053908" y="0"/>
                </a:lnTo>
                <a:lnTo>
                  <a:pt x="1053908" y="1694881"/>
                </a:lnTo>
                <a:lnTo>
                  <a:pt x="0" y="1694881"/>
                </a:lnTo>
                <a:lnTo>
                  <a:pt x="0" y="0"/>
                </a:lnTo>
                <a:close/>
              </a:path>
            </a:pathLst>
          </a:custGeom>
          <a:blipFill>
            <a:blip r:embed="rId21">
              <a:alphaModFix amt="38000"/>
              <a:extLst>
                <a:ext uri="{96DAC541-7B7A-43D3-8B79-37D633B846F1}">
                  <asvg:svgBlip xmlns:asvg="http://schemas.microsoft.com/office/drawing/2016/SVG/main" r:embed="rId22"/>
                </a:ext>
              </a:extLst>
            </a:blip>
            <a:stretch>
              <a:fillRect l="0" t="0" r="0" b="0"/>
            </a:stretch>
          </a:blipFill>
        </p:spPr>
      </p:sp>
      <p:sp>
        <p:nvSpPr>
          <p:cNvPr name="Freeform 31" id="31"/>
          <p:cNvSpPr/>
          <p:nvPr/>
        </p:nvSpPr>
        <p:spPr>
          <a:xfrm flipH="false" flipV="false" rot="0">
            <a:off x="11717934" y="8947228"/>
            <a:ext cx="1053908" cy="1694882"/>
          </a:xfrm>
          <a:custGeom>
            <a:avLst/>
            <a:gdLst/>
            <a:ahLst/>
            <a:cxnLst/>
            <a:rect r="r" b="b" t="t" l="l"/>
            <a:pathLst>
              <a:path h="1694882" w="1053908">
                <a:moveTo>
                  <a:pt x="0" y="0"/>
                </a:moveTo>
                <a:lnTo>
                  <a:pt x="1053908" y="0"/>
                </a:lnTo>
                <a:lnTo>
                  <a:pt x="1053908" y="1694881"/>
                </a:lnTo>
                <a:lnTo>
                  <a:pt x="0" y="1694881"/>
                </a:lnTo>
                <a:lnTo>
                  <a:pt x="0" y="0"/>
                </a:lnTo>
                <a:close/>
              </a:path>
            </a:pathLst>
          </a:custGeom>
          <a:blipFill>
            <a:blip r:embed="rId21">
              <a:alphaModFix amt="54000"/>
              <a:extLst>
                <a:ext uri="{96DAC541-7B7A-43D3-8B79-37D633B846F1}">
                  <asvg:svgBlip xmlns:asvg="http://schemas.microsoft.com/office/drawing/2016/SVG/main" r:embed="rId22"/>
                </a:ext>
              </a:extLst>
            </a:blip>
            <a:stretch>
              <a:fillRect l="0" t="0" r="0" b="0"/>
            </a:stretch>
          </a:blipFill>
        </p:spPr>
      </p:sp>
      <p:sp>
        <p:nvSpPr>
          <p:cNvPr name="Freeform 32" id="32"/>
          <p:cNvSpPr/>
          <p:nvPr/>
        </p:nvSpPr>
        <p:spPr>
          <a:xfrm flipH="false" flipV="false" rot="0">
            <a:off x="4352648" y="2906561"/>
            <a:ext cx="1010026" cy="1090446"/>
          </a:xfrm>
          <a:custGeom>
            <a:avLst/>
            <a:gdLst/>
            <a:ahLst/>
            <a:cxnLst/>
            <a:rect r="r" b="b" t="t" l="l"/>
            <a:pathLst>
              <a:path h="1090446" w="1010026">
                <a:moveTo>
                  <a:pt x="0" y="0"/>
                </a:moveTo>
                <a:lnTo>
                  <a:pt x="1010025" y="0"/>
                </a:lnTo>
                <a:lnTo>
                  <a:pt x="1010025" y="1090446"/>
                </a:lnTo>
                <a:lnTo>
                  <a:pt x="0" y="1090446"/>
                </a:lnTo>
                <a:lnTo>
                  <a:pt x="0" y="0"/>
                </a:lnTo>
                <a:close/>
              </a:path>
            </a:pathLst>
          </a:custGeom>
          <a:blipFill>
            <a:blip r:embed="rId23">
              <a:alphaModFix amt="14000"/>
            </a:blip>
            <a:stretch>
              <a:fillRect l="0" t="0" r="0" b="0"/>
            </a:stretch>
          </a:blipFill>
        </p:spPr>
      </p:sp>
      <p:sp>
        <p:nvSpPr>
          <p:cNvPr name="Freeform 33" id="33"/>
          <p:cNvSpPr/>
          <p:nvPr/>
        </p:nvSpPr>
        <p:spPr>
          <a:xfrm flipH="false" flipV="false" rot="0">
            <a:off x="6318571" y="106185"/>
            <a:ext cx="3294350" cy="1845030"/>
          </a:xfrm>
          <a:custGeom>
            <a:avLst/>
            <a:gdLst/>
            <a:ahLst/>
            <a:cxnLst/>
            <a:rect r="r" b="b" t="t" l="l"/>
            <a:pathLst>
              <a:path h="1845030" w="3294350">
                <a:moveTo>
                  <a:pt x="0" y="0"/>
                </a:moveTo>
                <a:lnTo>
                  <a:pt x="3294350" y="0"/>
                </a:lnTo>
                <a:lnTo>
                  <a:pt x="3294350" y="1845030"/>
                </a:lnTo>
                <a:lnTo>
                  <a:pt x="0" y="1845030"/>
                </a:lnTo>
                <a:lnTo>
                  <a:pt x="0" y="0"/>
                </a:lnTo>
                <a:close/>
              </a:path>
            </a:pathLst>
          </a:custGeom>
          <a:blipFill>
            <a:blip r:embed="rId24">
              <a:alphaModFix amt="56000"/>
              <a:extLst>
                <a:ext uri="{96DAC541-7B7A-43D3-8B79-37D633B846F1}">
                  <asvg:svgBlip xmlns:asvg="http://schemas.microsoft.com/office/drawing/2016/SVG/main" r:embed="rId25"/>
                </a:ext>
              </a:extLst>
            </a:blip>
            <a:stretch>
              <a:fillRect l="0" t="0" r="0" b="0"/>
            </a:stretch>
          </a:blipFill>
        </p:spPr>
      </p:sp>
      <p:sp>
        <p:nvSpPr>
          <p:cNvPr name="TextBox 34" id="34"/>
          <p:cNvSpPr txBox="true"/>
          <p:nvPr/>
        </p:nvSpPr>
        <p:spPr>
          <a:xfrm rot="0">
            <a:off x="5189160" y="3701732"/>
            <a:ext cx="12371749" cy="2588261"/>
          </a:xfrm>
          <a:prstGeom prst="rect">
            <a:avLst/>
          </a:prstGeom>
        </p:spPr>
        <p:txBody>
          <a:bodyPr anchor="t" rtlCol="false" tIns="0" lIns="0" bIns="0" rIns="0">
            <a:spAutoFit/>
          </a:bodyPr>
          <a:lstStyle/>
          <a:p>
            <a:pPr algn="ctr" marL="0" indent="0" lvl="0">
              <a:lnSpc>
                <a:spcPts val="21139"/>
              </a:lnSpc>
            </a:pPr>
            <a:r>
              <a:rPr lang="en-US" sz="15099" spc="754">
                <a:solidFill>
                  <a:srgbClr val="000000"/>
                </a:solidFill>
                <a:latin typeface="Playfair Display"/>
                <a:ea typeface="Playfair Display"/>
                <a:cs typeface="Playfair Display"/>
                <a:sym typeface="Playfair Displa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2762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5538602" y="2731469"/>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70321" y="5262359"/>
            <a:ext cx="18358321" cy="5024641"/>
          </a:xfrm>
          <a:custGeom>
            <a:avLst/>
            <a:gdLst/>
            <a:ahLst/>
            <a:cxnLst/>
            <a:rect r="r" b="b" t="t" l="l"/>
            <a:pathLst>
              <a:path h="5024641" w="18358321">
                <a:moveTo>
                  <a:pt x="0" y="0"/>
                </a:moveTo>
                <a:lnTo>
                  <a:pt x="18358321" y="0"/>
                </a:lnTo>
                <a:lnTo>
                  <a:pt x="18358321" y="5024641"/>
                </a:lnTo>
                <a:lnTo>
                  <a:pt x="0" y="502464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0321" y="-27621"/>
            <a:ext cx="3739636" cy="3290880"/>
          </a:xfrm>
          <a:custGeom>
            <a:avLst/>
            <a:gdLst/>
            <a:ahLst/>
            <a:cxnLst/>
            <a:rect r="r" b="b" t="t" l="l"/>
            <a:pathLst>
              <a:path h="3290880" w="3739636">
                <a:moveTo>
                  <a:pt x="0" y="0"/>
                </a:moveTo>
                <a:lnTo>
                  <a:pt x="3739636" y="0"/>
                </a:lnTo>
                <a:lnTo>
                  <a:pt x="3739636" y="3290880"/>
                </a:lnTo>
                <a:lnTo>
                  <a:pt x="0" y="3290880"/>
                </a:lnTo>
                <a:lnTo>
                  <a:pt x="0" y="0"/>
                </a:lnTo>
                <a:close/>
              </a:path>
            </a:pathLst>
          </a:custGeom>
          <a:blipFill>
            <a:blip r:embed="rId4">
              <a:alphaModFix amt="25000"/>
            </a:blip>
            <a:stretch>
              <a:fillRect l="0" t="0" r="0" b="0"/>
            </a:stretch>
          </a:blipFill>
        </p:spPr>
      </p:sp>
      <p:sp>
        <p:nvSpPr>
          <p:cNvPr name="TextBox 8" id="8"/>
          <p:cNvSpPr txBox="true"/>
          <p:nvPr/>
        </p:nvSpPr>
        <p:spPr>
          <a:xfrm rot="0">
            <a:off x="11667385" y="398196"/>
            <a:ext cx="6131377"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WHY ?</a:t>
            </a:r>
          </a:p>
        </p:txBody>
      </p:sp>
      <p:sp>
        <p:nvSpPr>
          <p:cNvPr name="Freeform 9" id="9"/>
          <p:cNvSpPr/>
          <p:nvPr/>
        </p:nvSpPr>
        <p:spPr>
          <a:xfrm flipH="false" flipV="false" rot="0">
            <a:off x="10867959" y="-2383063"/>
            <a:ext cx="5653756" cy="4000882"/>
          </a:xfrm>
          <a:custGeom>
            <a:avLst/>
            <a:gdLst/>
            <a:ahLst/>
            <a:cxnLst/>
            <a:rect r="r" b="b" t="t" l="l"/>
            <a:pathLst>
              <a:path h="4000882" w="5653756">
                <a:moveTo>
                  <a:pt x="0" y="0"/>
                </a:moveTo>
                <a:lnTo>
                  <a:pt x="5653756" y="0"/>
                </a:lnTo>
                <a:lnTo>
                  <a:pt x="5653756" y="4000882"/>
                </a:lnTo>
                <a:lnTo>
                  <a:pt x="0" y="4000882"/>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259300" y="1526915"/>
            <a:ext cx="1425239" cy="1199792"/>
          </a:xfrm>
          <a:custGeom>
            <a:avLst/>
            <a:gdLst/>
            <a:ahLst/>
            <a:cxnLst/>
            <a:rect r="r" b="b" t="t" l="l"/>
            <a:pathLst>
              <a:path h="1199792" w="1425239">
                <a:moveTo>
                  <a:pt x="0" y="0"/>
                </a:moveTo>
                <a:lnTo>
                  <a:pt x="1425239" y="0"/>
                </a:lnTo>
                <a:lnTo>
                  <a:pt x="1425239" y="1199792"/>
                </a:lnTo>
                <a:lnTo>
                  <a:pt x="0" y="11997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6944268"/>
            <a:ext cx="11966980" cy="3342732"/>
          </a:xfrm>
          <a:custGeom>
            <a:avLst/>
            <a:gdLst/>
            <a:ahLst/>
            <a:cxnLst/>
            <a:rect r="r" b="b" t="t" l="l"/>
            <a:pathLst>
              <a:path h="3342732" w="11966980">
                <a:moveTo>
                  <a:pt x="0" y="0"/>
                </a:moveTo>
                <a:lnTo>
                  <a:pt x="11966980" y="0"/>
                </a:lnTo>
                <a:lnTo>
                  <a:pt x="11966980" y="3342732"/>
                </a:lnTo>
                <a:lnTo>
                  <a:pt x="0" y="3342732"/>
                </a:lnTo>
                <a:lnTo>
                  <a:pt x="0" y="0"/>
                </a:lnTo>
                <a:close/>
              </a:path>
            </a:pathLst>
          </a:custGeom>
          <a:blipFill>
            <a:blip r:embed="rId9">
              <a:alphaModFix amt="3299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876376" y="-183660"/>
            <a:ext cx="1452676" cy="4114800"/>
          </a:xfrm>
          <a:custGeom>
            <a:avLst/>
            <a:gdLst/>
            <a:ahLst/>
            <a:cxnLst/>
            <a:rect r="r" b="b" t="t" l="l"/>
            <a:pathLst>
              <a:path h="4114800" w="1452676">
                <a:moveTo>
                  <a:pt x="0" y="0"/>
                </a:moveTo>
                <a:lnTo>
                  <a:pt x="1452676" y="0"/>
                </a:lnTo>
                <a:lnTo>
                  <a:pt x="1452676" y="4114800"/>
                </a:lnTo>
                <a:lnTo>
                  <a:pt x="0" y="4114800"/>
                </a:lnTo>
                <a:lnTo>
                  <a:pt x="0" y="0"/>
                </a:lnTo>
                <a:close/>
              </a:path>
            </a:pathLst>
          </a:custGeom>
          <a:blipFill>
            <a:blip r:embed="rId11">
              <a:alphaModFix amt="43999"/>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135197" y="3081684"/>
            <a:ext cx="11663565" cy="6318250"/>
          </a:xfrm>
          <a:prstGeom prst="rect">
            <a:avLst/>
          </a:prstGeom>
        </p:spPr>
        <p:txBody>
          <a:bodyPr anchor="t" rtlCol="false" tIns="0" lIns="0" bIns="0" rIns="0">
            <a:spAutoFit/>
          </a:bodyPr>
          <a:lstStyle/>
          <a:p>
            <a:pPr algn="just">
              <a:lnSpc>
                <a:spcPts val="5600"/>
              </a:lnSpc>
              <a:spcBef>
                <a:spcPct val="0"/>
              </a:spcBef>
            </a:pPr>
            <a:r>
              <a:rPr lang="en-US" sz="4000" spc="400">
                <a:solidFill>
                  <a:srgbClr val="000000"/>
                </a:solidFill>
                <a:latin typeface="Playfair Display"/>
                <a:ea typeface="Playfair Display"/>
                <a:cs typeface="Playfair Display"/>
                <a:sym typeface="Playfair Display"/>
              </a:rPr>
              <a:t>Air pollution harms health, causing respiratory and heart diseases, and leads to millions of premature deaths. It damages ecosystems, accelerates climate change, and threatens biodiversity. Economically, it strains healthcare, reduces productivity, and harms crops. If left unchecked, it causes irreversible environmental and societal damage.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29804"/>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5034465" y="2380960"/>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0" y="0"/>
            <a:ext cx="12172743" cy="10357897"/>
          </a:xfrm>
          <a:custGeom>
            <a:avLst/>
            <a:gdLst/>
            <a:ahLst/>
            <a:cxnLst/>
            <a:rect r="r" b="b" t="t" l="l"/>
            <a:pathLst>
              <a:path h="10357897" w="12172743">
                <a:moveTo>
                  <a:pt x="0" y="0"/>
                </a:moveTo>
                <a:lnTo>
                  <a:pt x="12172743" y="0"/>
                </a:lnTo>
                <a:lnTo>
                  <a:pt x="12172743" y="10357897"/>
                </a:lnTo>
                <a:lnTo>
                  <a:pt x="0" y="1035789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600323" y="2128297"/>
            <a:ext cx="4536567" cy="8229600"/>
          </a:xfrm>
          <a:custGeom>
            <a:avLst/>
            <a:gdLst/>
            <a:ahLst/>
            <a:cxnLst/>
            <a:rect r="r" b="b" t="t" l="l"/>
            <a:pathLst>
              <a:path h="8229600" w="4536567">
                <a:moveTo>
                  <a:pt x="0" y="0"/>
                </a:moveTo>
                <a:lnTo>
                  <a:pt x="4536567" y="0"/>
                </a:lnTo>
                <a:lnTo>
                  <a:pt x="4536567" y="8229600"/>
                </a:lnTo>
                <a:lnTo>
                  <a:pt x="0" y="8229600"/>
                </a:lnTo>
                <a:lnTo>
                  <a:pt x="0" y="0"/>
                </a:lnTo>
                <a:close/>
              </a:path>
            </a:pathLst>
          </a:custGeom>
          <a:blipFill>
            <a:blip r:embed="rId4">
              <a:alphaModFix amt="30000"/>
            </a:blip>
            <a:stretch>
              <a:fillRect l="0" t="0" r="0" b="0"/>
            </a:stretch>
          </a:blipFill>
        </p:spPr>
      </p:sp>
      <p:sp>
        <p:nvSpPr>
          <p:cNvPr name="Freeform 8" id="8"/>
          <p:cNvSpPr/>
          <p:nvPr/>
        </p:nvSpPr>
        <p:spPr>
          <a:xfrm flipH="false" flipV="false" rot="0">
            <a:off x="13184801" y="9138233"/>
            <a:ext cx="5103199" cy="1219665"/>
          </a:xfrm>
          <a:custGeom>
            <a:avLst/>
            <a:gdLst/>
            <a:ahLst/>
            <a:cxnLst/>
            <a:rect r="r" b="b" t="t" l="l"/>
            <a:pathLst>
              <a:path h="1219665" w="5103199">
                <a:moveTo>
                  <a:pt x="0" y="0"/>
                </a:moveTo>
                <a:lnTo>
                  <a:pt x="5103199" y="0"/>
                </a:lnTo>
                <a:lnTo>
                  <a:pt x="5103199" y="1219664"/>
                </a:lnTo>
                <a:lnTo>
                  <a:pt x="0" y="1219664"/>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518239" y="-130902"/>
            <a:ext cx="3994877" cy="1483098"/>
          </a:xfrm>
          <a:custGeom>
            <a:avLst/>
            <a:gdLst/>
            <a:ahLst/>
            <a:cxnLst/>
            <a:rect r="r" b="b" t="t" l="l"/>
            <a:pathLst>
              <a:path h="1483098" w="3994877">
                <a:moveTo>
                  <a:pt x="0" y="0"/>
                </a:moveTo>
                <a:lnTo>
                  <a:pt x="3994878" y="0"/>
                </a:lnTo>
                <a:lnTo>
                  <a:pt x="3994878" y="1483098"/>
                </a:lnTo>
                <a:lnTo>
                  <a:pt x="0" y="1483098"/>
                </a:lnTo>
                <a:lnTo>
                  <a:pt x="0" y="0"/>
                </a:lnTo>
                <a:close/>
              </a:path>
            </a:pathLst>
          </a:custGeom>
          <a:blipFill>
            <a:blip r:embed="rId7">
              <a:alphaModFix amt="12000"/>
            </a:blip>
            <a:stretch>
              <a:fillRect l="0" t="0" r="0" b="0"/>
            </a:stretch>
          </a:blipFill>
        </p:spPr>
      </p:sp>
      <p:sp>
        <p:nvSpPr>
          <p:cNvPr name="Freeform 10" id="10"/>
          <p:cNvSpPr/>
          <p:nvPr/>
        </p:nvSpPr>
        <p:spPr>
          <a:xfrm flipH="true" flipV="false" rot="0">
            <a:off x="0" y="0"/>
            <a:ext cx="4177559" cy="3478768"/>
          </a:xfrm>
          <a:custGeom>
            <a:avLst/>
            <a:gdLst/>
            <a:ahLst/>
            <a:cxnLst/>
            <a:rect r="r" b="b" t="t" l="l"/>
            <a:pathLst>
              <a:path h="3478768" w="4177559">
                <a:moveTo>
                  <a:pt x="4177559" y="0"/>
                </a:moveTo>
                <a:lnTo>
                  <a:pt x="0" y="0"/>
                </a:lnTo>
                <a:lnTo>
                  <a:pt x="0" y="3478768"/>
                </a:lnTo>
                <a:lnTo>
                  <a:pt x="4177559" y="3478768"/>
                </a:lnTo>
                <a:lnTo>
                  <a:pt x="4177559" y="0"/>
                </a:lnTo>
                <a:close/>
              </a:path>
            </a:pathLst>
          </a:custGeom>
          <a:blipFill>
            <a:blip r:embed="rId8">
              <a:alphaModFix amt="69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67287" y="8175422"/>
            <a:ext cx="5057671" cy="2111578"/>
          </a:xfrm>
          <a:custGeom>
            <a:avLst/>
            <a:gdLst/>
            <a:ahLst/>
            <a:cxnLst/>
            <a:rect r="r" b="b" t="t" l="l"/>
            <a:pathLst>
              <a:path h="2111578" w="5057671">
                <a:moveTo>
                  <a:pt x="0" y="0"/>
                </a:moveTo>
                <a:lnTo>
                  <a:pt x="5057671" y="0"/>
                </a:lnTo>
                <a:lnTo>
                  <a:pt x="5057671" y="2111578"/>
                </a:lnTo>
                <a:lnTo>
                  <a:pt x="0" y="2111578"/>
                </a:lnTo>
                <a:lnTo>
                  <a:pt x="0" y="0"/>
                </a:lnTo>
                <a:close/>
              </a:path>
            </a:pathLst>
          </a:custGeom>
          <a:blipFill>
            <a:blip r:embed="rId10">
              <a:alphaModFix amt="63000"/>
            </a:blip>
            <a:stretch>
              <a:fillRect l="0" t="0" r="0" b="0"/>
            </a:stretch>
          </a:blipFill>
        </p:spPr>
      </p:sp>
      <p:sp>
        <p:nvSpPr>
          <p:cNvPr name="Freeform 12" id="12"/>
          <p:cNvSpPr/>
          <p:nvPr/>
        </p:nvSpPr>
        <p:spPr>
          <a:xfrm flipH="false" flipV="false" rot="0">
            <a:off x="0" y="307408"/>
            <a:ext cx="916474" cy="3641780"/>
          </a:xfrm>
          <a:custGeom>
            <a:avLst/>
            <a:gdLst/>
            <a:ahLst/>
            <a:cxnLst/>
            <a:rect r="r" b="b" t="t" l="l"/>
            <a:pathLst>
              <a:path h="3641780" w="916474">
                <a:moveTo>
                  <a:pt x="0" y="0"/>
                </a:moveTo>
                <a:lnTo>
                  <a:pt x="916474" y="0"/>
                </a:lnTo>
                <a:lnTo>
                  <a:pt x="916474" y="3641779"/>
                </a:lnTo>
                <a:lnTo>
                  <a:pt x="0" y="3641779"/>
                </a:lnTo>
                <a:lnTo>
                  <a:pt x="0" y="0"/>
                </a:lnTo>
                <a:close/>
              </a:path>
            </a:pathLst>
          </a:custGeom>
          <a:blipFill>
            <a:blip r:embed="rId11">
              <a:alphaModFix amt="59000"/>
            </a:blip>
            <a:stretch>
              <a:fillRect l="0" t="0" r="0" b="0"/>
            </a:stretch>
          </a:blipFill>
        </p:spPr>
      </p:sp>
      <p:sp>
        <p:nvSpPr>
          <p:cNvPr name="Freeform 13" id="13"/>
          <p:cNvSpPr/>
          <p:nvPr/>
        </p:nvSpPr>
        <p:spPr>
          <a:xfrm flipH="false" flipV="false" rot="0">
            <a:off x="648892" y="309009"/>
            <a:ext cx="535164" cy="2126572"/>
          </a:xfrm>
          <a:custGeom>
            <a:avLst/>
            <a:gdLst/>
            <a:ahLst/>
            <a:cxnLst/>
            <a:rect r="r" b="b" t="t" l="l"/>
            <a:pathLst>
              <a:path h="2126572" w="535164">
                <a:moveTo>
                  <a:pt x="0" y="0"/>
                </a:moveTo>
                <a:lnTo>
                  <a:pt x="535164" y="0"/>
                </a:lnTo>
                <a:lnTo>
                  <a:pt x="535164" y="2126572"/>
                </a:lnTo>
                <a:lnTo>
                  <a:pt x="0" y="2126572"/>
                </a:lnTo>
                <a:lnTo>
                  <a:pt x="0" y="0"/>
                </a:lnTo>
                <a:close/>
              </a:path>
            </a:pathLst>
          </a:custGeom>
          <a:blipFill>
            <a:blip r:embed="rId11">
              <a:alphaModFix amt="59000"/>
            </a:blip>
            <a:stretch>
              <a:fillRect l="0" t="0" r="0" b="0"/>
            </a:stretch>
          </a:blipFill>
        </p:spPr>
      </p:sp>
      <p:sp>
        <p:nvSpPr>
          <p:cNvPr name="TextBox 14" id="14"/>
          <p:cNvSpPr txBox="true"/>
          <p:nvPr/>
        </p:nvSpPr>
        <p:spPr>
          <a:xfrm rot="0">
            <a:off x="5592246" y="2566947"/>
            <a:ext cx="12429083" cy="7179441"/>
          </a:xfrm>
          <a:prstGeom prst="rect">
            <a:avLst/>
          </a:prstGeom>
        </p:spPr>
        <p:txBody>
          <a:bodyPr anchor="t" rtlCol="false" tIns="0" lIns="0" bIns="0" rIns="0">
            <a:spAutoFit/>
          </a:bodyPr>
          <a:lstStyle/>
          <a:p>
            <a:pPr algn="just">
              <a:lnSpc>
                <a:spcPts val="5205"/>
              </a:lnSpc>
              <a:spcBef>
                <a:spcPct val="0"/>
              </a:spcBef>
            </a:pPr>
            <a:r>
              <a:rPr lang="en-US" sz="3718" spc="371">
                <a:solidFill>
                  <a:srgbClr val="000000"/>
                </a:solidFill>
                <a:latin typeface="Playfair Display"/>
                <a:ea typeface="Playfair Display"/>
                <a:cs typeface="Playfair Display"/>
                <a:sym typeface="Playfair Display"/>
              </a:rPr>
              <a:t>Waiting for the "correct time" to act against air pollution and environmental degradation only accelerates destruction and extinction. The impacts are already visible, with rising global temperatures, biodiversity loss, and increasing health crises. Procrastination allows problems to grow beyond control, threatening ecosystems and humanity's future. Immediate, collective action is essential to prevent irreversible damage and secure a livable planet for future generations. The time to act is now.</a:t>
            </a:r>
          </a:p>
        </p:txBody>
      </p:sp>
      <p:sp>
        <p:nvSpPr>
          <p:cNvPr name="TextBox 15" id="15"/>
          <p:cNvSpPr txBox="true"/>
          <p:nvPr/>
        </p:nvSpPr>
        <p:spPr>
          <a:xfrm rot="0">
            <a:off x="10541884" y="89934"/>
            <a:ext cx="7746116"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WHEN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31765"/>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8234618" y="2890315"/>
            <a:ext cx="13938515"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451759" y="596118"/>
            <a:ext cx="3755956" cy="4197833"/>
          </a:xfrm>
          <a:custGeom>
            <a:avLst/>
            <a:gdLst/>
            <a:ahLst/>
            <a:cxnLst/>
            <a:rect r="r" b="b" t="t" l="l"/>
            <a:pathLst>
              <a:path h="4197833" w="3755956">
                <a:moveTo>
                  <a:pt x="0" y="0"/>
                </a:moveTo>
                <a:lnTo>
                  <a:pt x="3755956" y="0"/>
                </a:lnTo>
                <a:lnTo>
                  <a:pt x="3755956" y="4197834"/>
                </a:lnTo>
                <a:lnTo>
                  <a:pt x="0" y="4197834"/>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7924988"/>
            <a:ext cx="11934378" cy="2362012"/>
          </a:xfrm>
          <a:custGeom>
            <a:avLst/>
            <a:gdLst/>
            <a:ahLst/>
            <a:cxnLst/>
            <a:rect r="r" b="b" t="t" l="l"/>
            <a:pathLst>
              <a:path h="2362012" w="11934378">
                <a:moveTo>
                  <a:pt x="0" y="0"/>
                </a:moveTo>
                <a:lnTo>
                  <a:pt x="11934378" y="0"/>
                </a:lnTo>
                <a:lnTo>
                  <a:pt x="11934378" y="2362012"/>
                </a:lnTo>
                <a:lnTo>
                  <a:pt x="0" y="2362012"/>
                </a:lnTo>
                <a:lnTo>
                  <a:pt x="0" y="0"/>
                </a:lnTo>
                <a:close/>
              </a:path>
            </a:pathLst>
          </a:custGeom>
          <a:blipFill>
            <a:blip r:embed="rId4">
              <a:alphaModFix amt="14000"/>
            </a:blip>
            <a:stretch>
              <a:fillRect l="0" t="0" r="0" b="0"/>
            </a:stretch>
          </a:blipFill>
        </p:spPr>
      </p:sp>
      <p:sp>
        <p:nvSpPr>
          <p:cNvPr name="Freeform 8" id="8"/>
          <p:cNvSpPr/>
          <p:nvPr/>
        </p:nvSpPr>
        <p:spPr>
          <a:xfrm flipH="false" flipV="false" rot="0">
            <a:off x="11934378" y="7924988"/>
            <a:ext cx="11934378" cy="2362012"/>
          </a:xfrm>
          <a:custGeom>
            <a:avLst/>
            <a:gdLst/>
            <a:ahLst/>
            <a:cxnLst/>
            <a:rect r="r" b="b" t="t" l="l"/>
            <a:pathLst>
              <a:path h="2362012" w="11934378">
                <a:moveTo>
                  <a:pt x="0" y="0"/>
                </a:moveTo>
                <a:lnTo>
                  <a:pt x="11934378" y="0"/>
                </a:lnTo>
                <a:lnTo>
                  <a:pt x="11934378" y="2362012"/>
                </a:lnTo>
                <a:lnTo>
                  <a:pt x="0" y="2362012"/>
                </a:lnTo>
                <a:lnTo>
                  <a:pt x="0" y="0"/>
                </a:lnTo>
                <a:close/>
              </a:path>
            </a:pathLst>
          </a:custGeom>
          <a:blipFill>
            <a:blip r:embed="rId4">
              <a:alphaModFix amt="14000"/>
            </a:blip>
            <a:stretch>
              <a:fillRect l="0" t="0" r="0" b="0"/>
            </a:stretch>
          </a:blipFill>
        </p:spPr>
      </p:sp>
      <p:sp>
        <p:nvSpPr>
          <p:cNvPr name="Freeform 9" id="9"/>
          <p:cNvSpPr/>
          <p:nvPr/>
        </p:nvSpPr>
        <p:spPr>
          <a:xfrm flipH="false" flipV="false" rot="0">
            <a:off x="17259300" y="1369472"/>
            <a:ext cx="1531638" cy="1325563"/>
          </a:xfrm>
          <a:custGeom>
            <a:avLst/>
            <a:gdLst/>
            <a:ahLst/>
            <a:cxnLst/>
            <a:rect r="r" b="b" t="t" l="l"/>
            <a:pathLst>
              <a:path h="1325563" w="1531638">
                <a:moveTo>
                  <a:pt x="0" y="0"/>
                </a:moveTo>
                <a:lnTo>
                  <a:pt x="1531638" y="0"/>
                </a:lnTo>
                <a:lnTo>
                  <a:pt x="1531638" y="1325563"/>
                </a:lnTo>
                <a:lnTo>
                  <a:pt x="0" y="1325563"/>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pic>
        <p:nvPicPr>
          <p:cNvPr name="Picture 10" id="10"/>
          <p:cNvPicPr>
            <a:picLocks noChangeAspect="true"/>
          </p:cNvPicPr>
          <p:nvPr/>
        </p:nvPicPr>
        <p:blipFill>
          <a:blip r:embed="rId7">
            <a:alphaModFix amt="43999"/>
          </a:blip>
          <a:srcRect l="0" t="0" r="0" b="0"/>
          <a:stretch>
            <a:fillRect/>
          </a:stretch>
        </p:blipFill>
        <p:spPr>
          <a:xfrm flipH="false" flipV="false" rot="0">
            <a:off x="4207715" y="3810188"/>
            <a:ext cx="2859786" cy="4114800"/>
          </a:xfrm>
          <a:prstGeom prst="rect">
            <a:avLst/>
          </a:prstGeom>
        </p:spPr>
      </p:pic>
      <p:sp>
        <p:nvSpPr>
          <p:cNvPr name="Freeform 11" id="11"/>
          <p:cNvSpPr/>
          <p:nvPr/>
        </p:nvSpPr>
        <p:spPr>
          <a:xfrm flipH="false" flipV="false" rot="0">
            <a:off x="8232084" y="1153699"/>
            <a:ext cx="2126108" cy="1807403"/>
          </a:xfrm>
          <a:custGeom>
            <a:avLst/>
            <a:gdLst/>
            <a:ahLst/>
            <a:cxnLst/>
            <a:rect r="r" b="b" t="t" l="l"/>
            <a:pathLst>
              <a:path h="1807403" w="2126108">
                <a:moveTo>
                  <a:pt x="0" y="0"/>
                </a:moveTo>
                <a:lnTo>
                  <a:pt x="2126108" y="0"/>
                </a:lnTo>
                <a:lnTo>
                  <a:pt x="2126108" y="1807402"/>
                </a:lnTo>
                <a:lnTo>
                  <a:pt x="0" y="1807402"/>
                </a:lnTo>
                <a:lnTo>
                  <a:pt x="0" y="0"/>
                </a:lnTo>
                <a:close/>
              </a:path>
            </a:pathLst>
          </a:custGeom>
          <a:blipFill>
            <a:blip r:embed="rId8">
              <a:alphaModFix amt="39000"/>
            </a:blip>
            <a:stretch>
              <a:fillRect l="-8006" t="0" r="0" b="0"/>
            </a:stretch>
          </a:blipFill>
        </p:spPr>
      </p:sp>
      <p:sp>
        <p:nvSpPr>
          <p:cNvPr name="TextBox 12" id="12"/>
          <p:cNvSpPr txBox="true"/>
          <p:nvPr/>
        </p:nvSpPr>
        <p:spPr>
          <a:xfrm rot="0">
            <a:off x="10140624" y="391572"/>
            <a:ext cx="7118676" cy="2038363"/>
          </a:xfrm>
          <a:prstGeom prst="rect">
            <a:avLst/>
          </a:prstGeom>
        </p:spPr>
        <p:txBody>
          <a:bodyPr anchor="t" rtlCol="false" tIns="0" lIns="0" bIns="0" rIns="0">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WHO ?</a:t>
            </a:r>
          </a:p>
        </p:txBody>
      </p:sp>
      <p:sp>
        <p:nvSpPr>
          <p:cNvPr name="TextBox 13" id="13"/>
          <p:cNvSpPr txBox="true"/>
          <p:nvPr/>
        </p:nvSpPr>
        <p:spPr>
          <a:xfrm rot="0">
            <a:off x="8757567" y="3295128"/>
            <a:ext cx="9144000" cy="4248150"/>
          </a:xfrm>
          <a:prstGeom prst="rect">
            <a:avLst/>
          </a:prstGeom>
        </p:spPr>
        <p:txBody>
          <a:bodyPr anchor="t" rtlCol="false" tIns="0" lIns="0" bIns="0" rIns="0">
            <a:spAutoFit/>
          </a:bodyPr>
          <a:lstStyle/>
          <a:p>
            <a:pPr algn="just">
              <a:lnSpc>
                <a:spcPts val="4200"/>
              </a:lnSpc>
            </a:pPr>
            <a:r>
              <a:rPr lang="en-US" sz="3000" spc="300">
                <a:solidFill>
                  <a:srgbClr val="000000"/>
                </a:solidFill>
                <a:latin typeface="Playfair Display"/>
                <a:ea typeface="Playfair Display"/>
                <a:cs typeface="Playfair Display"/>
                <a:sym typeface="Playfair Display"/>
              </a:rPr>
              <a:t>National Governments ?</a:t>
            </a:r>
          </a:p>
          <a:p>
            <a:pPr algn="just">
              <a:lnSpc>
                <a:spcPts val="4200"/>
              </a:lnSpc>
            </a:pPr>
            <a:r>
              <a:rPr lang="en-US" sz="3000" spc="300">
                <a:solidFill>
                  <a:srgbClr val="000000"/>
                </a:solidFill>
                <a:latin typeface="Playfair Display"/>
                <a:ea typeface="Playfair Display"/>
                <a:cs typeface="Playfair Display"/>
                <a:sym typeface="Playfair Display"/>
              </a:rPr>
              <a:t>Local Governments ?</a:t>
            </a:r>
          </a:p>
          <a:p>
            <a:pPr algn="just">
              <a:lnSpc>
                <a:spcPts val="4200"/>
              </a:lnSpc>
            </a:pPr>
            <a:r>
              <a:rPr lang="en-US" sz="3000" spc="300">
                <a:solidFill>
                  <a:srgbClr val="000000"/>
                </a:solidFill>
                <a:latin typeface="Playfair Display"/>
                <a:ea typeface="Playfair Display"/>
                <a:cs typeface="Playfair Display"/>
                <a:sym typeface="Playfair Display"/>
              </a:rPr>
              <a:t>International Organizations ?</a:t>
            </a:r>
          </a:p>
          <a:p>
            <a:pPr algn="just">
              <a:lnSpc>
                <a:spcPts val="4200"/>
              </a:lnSpc>
            </a:pPr>
            <a:r>
              <a:rPr lang="en-US" sz="3000" spc="300">
                <a:solidFill>
                  <a:srgbClr val="000000"/>
                </a:solidFill>
                <a:latin typeface="Playfair Display"/>
                <a:ea typeface="Playfair Display"/>
                <a:cs typeface="Playfair Display"/>
                <a:sym typeface="Playfair Display"/>
              </a:rPr>
              <a:t>Non-Governmental Organizations (NGOs)  ?</a:t>
            </a:r>
          </a:p>
          <a:p>
            <a:pPr algn="just">
              <a:lnSpc>
                <a:spcPts val="4200"/>
              </a:lnSpc>
            </a:pPr>
            <a:r>
              <a:rPr lang="en-US" sz="3000" spc="300">
                <a:solidFill>
                  <a:srgbClr val="000000"/>
                </a:solidFill>
                <a:latin typeface="Playfair Display"/>
                <a:ea typeface="Playfair Display"/>
                <a:cs typeface="Playfair Display"/>
                <a:sym typeface="Playfair Display"/>
              </a:rPr>
              <a:t>World Health Organization (WHO) ?</a:t>
            </a:r>
          </a:p>
          <a:p>
            <a:pPr algn="just">
              <a:lnSpc>
                <a:spcPts val="4200"/>
              </a:lnSpc>
            </a:pPr>
            <a:r>
              <a:rPr lang="en-US" sz="3000" spc="300">
                <a:solidFill>
                  <a:srgbClr val="000000"/>
                </a:solidFill>
                <a:latin typeface="Playfair Display"/>
                <a:ea typeface="Playfair Display"/>
                <a:cs typeface="Playfair Display"/>
                <a:sym typeface="Playfair Display"/>
              </a:rPr>
              <a:t>United Nations (UN) ?</a:t>
            </a:r>
          </a:p>
          <a:p>
            <a:pPr algn="just">
              <a:lnSpc>
                <a:spcPts val="4200"/>
              </a:lnSpc>
            </a:pPr>
            <a:r>
              <a:rPr lang="en-US" sz="3000" spc="300">
                <a:solidFill>
                  <a:srgbClr val="000000"/>
                </a:solidFill>
                <a:latin typeface="Playfair Display"/>
                <a:ea typeface="Playfair Display"/>
                <a:cs typeface="Playfair Display"/>
                <a:sym typeface="Playfair Display"/>
              </a:rPr>
              <a:t>Media ? </a:t>
            </a:r>
          </a:p>
          <a:p>
            <a:pPr algn="just">
              <a:lnSpc>
                <a:spcPts val="4200"/>
              </a:lnSpc>
              <a:spcBef>
                <a:spcPct val="0"/>
              </a:spcBef>
            </a:pPr>
            <a:r>
              <a:rPr lang="en-US" sz="3000" spc="300">
                <a:solidFill>
                  <a:srgbClr val="000000"/>
                </a:solidFill>
                <a:latin typeface="Playfair Display"/>
                <a:ea typeface="Playfair Display"/>
                <a:cs typeface="Playfair Display"/>
                <a:sym typeface="Playfair Display"/>
              </a:rPr>
              <a:t>Communities ?</a:t>
            </a:r>
          </a:p>
        </p:txBody>
      </p:sp>
      <p:sp>
        <p:nvSpPr>
          <p:cNvPr name="TextBox 14" id="14"/>
          <p:cNvSpPr txBox="true"/>
          <p:nvPr/>
        </p:nvSpPr>
        <p:spPr>
          <a:xfrm rot="0">
            <a:off x="8757567" y="7782113"/>
            <a:ext cx="9144000" cy="1203266"/>
          </a:xfrm>
          <a:prstGeom prst="rect">
            <a:avLst/>
          </a:prstGeom>
        </p:spPr>
        <p:txBody>
          <a:bodyPr anchor="t" rtlCol="false" tIns="0" lIns="0" bIns="0" rIns="0">
            <a:spAutoFit/>
          </a:bodyPr>
          <a:lstStyle/>
          <a:p>
            <a:pPr algn="ctr">
              <a:lnSpc>
                <a:spcPts val="9803"/>
              </a:lnSpc>
              <a:spcBef>
                <a:spcPct val="0"/>
              </a:spcBef>
            </a:pPr>
            <a:r>
              <a:rPr lang="en-US" sz="7002" spc="700">
                <a:solidFill>
                  <a:srgbClr val="000000"/>
                </a:solidFill>
                <a:latin typeface="Playfair Display"/>
                <a:ea typeface="Playfair Display"/>
                <a:cs typeface="Playfair Display"/>
                <a:sym typeface="Playfair Display"/>
              </a:rPr>
              <a:t>or is it YOU ?</a:t>
            </a:r>
          </a:p>
        </p:txBody>
      </p:sp>
      <p:sp>
        <p:nvSpPr>
          <p:cNvPr name="Freeform 15" id="15"/>
          <p:cNvSpPr/>
          <p:nvPr/>
        </p:nvSpPr>
        <p:spPr>
          <a:xfrm flipH="false" flipV="false" rot="0">
            <a:off x="15289652" y="3085578"/>
            <a:ext cx="2735467" cy="1353293"/>
          </a:xfrm>
          <a:custGeom>
            <a:avLst/>
            <a:gdLst/>
            <a:ahLst/>
            <a:cxnLst/>
            <a:rect r="r" b="b" t="t" l="l"/>
            <a:pathLst>
              <a:path h="1353293" w="2735467">
                <a:moveTo>
                  <a:pt x="0" y="0"/>
                </a:moveTo>
                <a:lnTo>
                  <a:pt x="2735467" y="0"/>
                </a:lnTo>
                <a:lnTo>
                  <a:pt x="2735467" y="1353293"/>
                </a:lnTo>
                <a:lnTo>
                  <a:pt x="0" y="13532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5040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3220475" y="6172200"/>
            <a:ext cx="6206335" cy="4114800"/>
          </a:xfrm>
          <a:custGeom>
            <a:avLst/>
            <a:gdLst/>
            <a:ahLst/>
            <a:cxnLst/>
            <a:rect r="r" b="b" t="t" l="l"/>
            <a:pathLst>
              <a:path h="4114800" w="6206335">
                <a:moveTo>
                  <a:pt x="0" y="0"/>
                </a:moveTo>
                <a:lnTo>
                  <a:pt x="6206335" y="0"/>
                </a:lnTo>
                <a:lnTo>
                  <a:pt x="6206335" y="4114800"/>
                </a:lnTo>
                <a:lnTo>
                  <a:pt x="0" y="4114800"/>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74897" y="8552214"/>
            <a:ext cx="1045578" cy="1785187"/>
          </a:xfrm>
          <a:custGeom>
            <a:avLst/>
            <a:gdLst/>
            <a:ahLst/>
            <a:cxnLst/>
            <a:rect r="r" b="b" t="t" l="l"/>
            <a:pathLst>
              <a:path h="1785187" w="1045578">
                <a:moveTo>
                  <a:pt x="0" y="0"/>
                </a:moveTo>
                <a:lnTo>
                  <a:pt x="1045578" y="0"/>
                </a:lnTo>
                <a:lnTo>
                  <a:pt x="1045578" y="1785187"/>
                </a:lnTo>
                <a:lnTo>
                  <a:pt x="0" y="1785187"/>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34965" y="5352506"/>
            <a:ext cx="5266187" cy="4934494"/>
          </a:xfrm>
          <a:custGeom>
            <a:avLst/>
            <a:gdLst/>
            <a:ahLst/>
            <a:cxnLst/>
            <a:rect r="r" b="b" t="t" l="l"/>
            <a:pathLst>
              <a:path h="4934494" w="5266187">
                <a:moveTo>
                  <a:pt x="0" y="0"/>
                </a:moveTo>
                <a:lnTo>
                  <a:pt x="5266187" y="0"/>
                </a:lnTo>
                <a:lnTo>
                  <a:pt x="5266187" y="4934494"/>
                </a:lnTo>
                <a:lnTo>
                  <a:pt x="0" y="4934494"/>
                </a:lnTo>
                <a:lnTo>
                  <a:pt x="0" y="0"/>
                </a:lnTo>
                <a:close/>
              </a:path>
            </a:pathLst>
          </a:custGeom>
          <a:blipFill>
            <a:blip r:embed="rId6">
              <a:alphaModFix amt="72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0"/>
            <a:ext cx="6765111" cy="4208310"/>
          </a:xfrm>
          <a:custGeom>
            <a:avLst/>
            <a:gdLst/>
            <a:ahLst/>
            <a:cxnLst/>
            <a:rect r="r" b="b" t="t" l="l"/>
            <a:pathLst>
              <a:path h="4208310" w="6765111">
                <a:moveTo>
                  <a:pt x="0" y="0"/>
                </a:moveTo>
                <a:lnTo>
                  <a:pt x="6765111" y="0"/>
                </a:lnTo>
                <a:lnTo>
                  <a:pt x="6765111" y="4208310"/>
                </a:lnTo>
                <a:lnTo>
                  <a:pt x="0" y="4208310"/>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526694" y="6197400"/>
            <a:ext cx="5162262" cy="4140000"/>
            <a:chOff x="0" y="0"/>
            <a:chExt cx="6883015" cy="5520000"/>
          </a:xfrm>
        </p:grpSpPr>
        <p:sp>
          <p:nvSpPr>
            <p:cNvPr name="Freeform 10" id="10"/>
            <p:cNvSpPr/>
            <p:nvPr/>
          </p:nvSpPr>
          <p:spPr>
            <a:xfrm flipH="false" flipV="false" rot="0">
              <a:off x="0" y="0"/>
              <a:ext cx="669341" cy="5486400"/>
            </a:xfrm>
            <a:custGeom>
              <a:avLst/>
              <a:gdLst/>
              <a:ahLst/>
              <a:cxnLst/>
              <a:rect r="r" b="b" t="t" l="l"/>
              <a:pathLst>
                <a:path h="5486400" w="669341">
                  <a:moveTo>
                    <a:pt x="0" y="0"/>
                  </a:moveTo>
                  <a:lnTo>
                    <a:pt x="669341" y="0"/>
                  </a:lnTo>
                  <a:lnTo>
                    <a:pt x="669341" y="5486400"/>
                  </a:lnTo>
                  <a:lnTo>
                    <a:pt x="0" y="5486400"/>
                  </a:lnTo>
                  <a:lnTo>
                    <a:pt x="0" y="0"/>
                  </a:lnTo>
                  <a:close/>
                </a:path>
              </a:pathLst>
            </a:custGeom>
            <a:blipFill>
              <a:blip r:embed="rId10">
                <a:alphaModFix amt="1700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99123" y="3173351"/>
              <a:ext cx="5483892" cy="2346649"/>
            </a:xfrm>
            <a:custGeom>
              <a:avLst/>
              <a:gdLst/>
              <a:ahLst/>
              <a:cxnLst/>
              <a:rect r="r" b="b" t="t" l="l"/>
              <a:pathLst>
                <a:path h="2346649" w="5483892">
                  <a:moveTo>
                    <a:pt x="0" y="0"/>
                  </a:moveTo>
                  <a:lnTo>
                    <a:pt x="5483892" y="0"/>
                  </a:lnTo>
                  <a:lnTo>
                    <a:pt x="5483892" y="2346649"/>
                  </a:lnTo>
                  <a:lnTo>
                    <a:pt x="0" y="2346649"/>
                  </a:lnTo>
                  <a:lnTo>
                    <a:pt x="0" y="0"/>
                  </a:lnTo>
                  <a:close/>
                </a:path>
              </a:pathLst>
            </a:custGeom>
            <a:blipFill>
              <a:blip r:embed="rId12">
                <a:alphaModFix amt="17000"/>
              </a:blip>
              <a:stretch>
                <a:fillRect l="0" t="0" r="0" b="0"/>
              </a:stretch>
            </a:blipFill>
          </p:spPr>
        </p:sp>
      </p:grpSp>
      <p:sp>
        <p:nvSpPr>
          <p:cNvPr name="Freeform 12" id="12"/>
          <p:cNvSpPr/>
          <p:nvPr/>
        </p:nvSpPr>
        <p:spPr>
          <a:xfrm flipH="false" flipV="false" rot="0">
            <a:off x="14175081" y="8645190"/>
            <a:ext cx="866005" cy="1226219"/>
          </a:xfrm>
          <a:custGeom>
            <a:avLst/>
            <a:gdLst/>
            <a:ahLst/>
            <a:cxnLst/>
            <a:rect r="r" b="b" t="t" l="l"/>
            <a:pathLst>
              <a:path h="1226219" w="866005">
                <a:moveTo>
                  <a:pt x="0" y="0"/>
                </a:moveTo>
                <a:lnTo>
                  <a:pt x="866005" y="0"/>
                </a:lnTo>
                <a:lnTo>
                  <a:pt x="866005" y="1226220"/>
                </a:lnTo>
                <a:lnTo>
                  <a:pt x="0" y="1226220"/>
                </a:lnTo>
                <a:lnTo>
                  <a:pt x="0" y="0"/>
                </a:lnTo>
                <a:close/>
              </a:path>
            </a:pathLst>
          </a:custGeom>
          <a:blipFill>
            <a:blip r:embed="rId13">
              <a:alphaModFix amt="36000"/>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6484597" y="-1171764"/>
            <a:ext cx="5318806" cy="3564821"/>
          </a:xfrm>
          <a:custGeom>
            <a:avLst/>
            <a:gdLst/>
            <a:ahLst/>
            <a:cxnLst/>
            <a:rect r="r" b="b" t="t" l="l"/>
            <a:pathLst>
              <a:path h="3564821" w="5318806">
                <a:moveTo>
                  <a:pt x="0" y="0"/>
                </a:moveTo>
                <a:lnTo>
                  <a:pt x="5318806" y="0"/>
                </a:lnTo>
                <a:lnTo>
                  <a:pt x="5318806" y="3564821"/>
                </a:lnTo>
                <a:lnTo>
                  <a:pt x="0" y="3564821"/>
                </a:lnTo>
                <a:lnTo>
                  <a:pt x="0" y="0"/>
                </a:lnTo>
                <a:close/>
              </a:path>
            </a:pathLst>
          </a:custGeom>
          <a:blipFill>
            <a:blip r:embed="rId15">
              <a:alphaModFix amt="35000"/>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0" y="4031233"/>
            <a:ext cx="18288000" cy="3116580"/>
          </a:xfrm>
          <a:custGeom>
            <a:avLst/>
            <a:gdLst/>
            <a:ahLst/>
            <a:cxnLst/>
            <a:rect r="r" b="b" t="t" l="l"/>
            <a:pathLst>
              <a:path h="3116580" w="18288000">
                <a:moveTo>
                  <a:pt x="0" y="0"/>
                </a:moveTo>
                <a:lnTo>
                  <a:pt x="18288000" y="0"/>
                </a:lnTo>
                <a:lnTo>
                  <a:pt x="18288000" y="3116580"/>
                </a:lnTo>
                <a:lnTo>
                  <a:pt x="0" y="3116580"/>
                </a:lnTo>
                <a:lnTo>
                  <a:pt x="0" y="0"/>
                </a:lnTo>
                <a:close/>
              </a:path>
            </a:pathLst>
          </a:custGeom>
          <a:blipFill>
            <a:blip r:embed="rId17">
              <a:alphaModFix amt="10999"/>
            </a:blip>
            <a:stretch>
              <a:fillRect l="0" t="0" r="0" b="0"/>
            </a:stretch>
          </a:blipFill>
        </p:spPr>
      </p:sp>
      <p:sp>
        <p:nvSpPr>
          <p:cNvPr name="AutoShape 15" id="15"/>
          <p:cNvSpPr/>
          <p:nvPr/>
        </p:nvSpPr>
        <p:spPr>
          <a:xfrm>
            <a:off x="5688956" y="2989134"/>
            <a:ext cx="13544644" cy="0"/>
          </a:xfrm>
          <a:prstGeom prst="line">
            <a:avLst/>
          </a:prstGeom>
          <a:ln cap="flat" w="9525">
            <a:solidFill>
              <a:srgbClr val="2B2C30"/>
            </a:solidFill>
            <a:prstDash val="solid"/>
            <a:headEnd type="none" len="sm" w="sm"/>
            <a:tailEnd type="none" len="sm" w="sm"/>
          </a:ln>
        </p:spPr>
      </p:sp>
      <p:sp>
        <p:nvSpPr>
          <p:cNvPr name="Freeform 16" id="16"/>
          <p:cNvSpPr/>
          <p:nvPr/>
        </p:nvSpPr>
        <p:spPr>
          <a:xfrm flipH="false" flipV="false" rot="0">
            <a:off x="1028700" y="5681885"/>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2363163" y="5866608"/>
            <a:ext cx="3256300" cy="1373567"/>
          </a:xfrm>
          <a:custGeom>
            <a:avLst/>
            <a:gdLst/>
            <a:ahLst/>
            <a:cxnLst/>
            <a:rect r="r" b="b" t="t" l="l"/>
            <a:pathLst>
              <a:path h="1373567" w="3256300">
                <a:moveTo>
                  <a:pt x="0" y="0"/>
                </a:moveTo>
                <a:lnTo>
                  <a:pt x="3256300" y="0"/>
                </a:lnTo>
                <a:lnTo>
                  <a:pt x="3256300" y="1373567"/>
                </a:lnTo>
                <a:lnTo>
                  <a:pt x="0" y="13735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5817366" y="5774247"/>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7955761" y="5727943"/>
            <a:ext cx="3256300" cy="1373567"/>
          </a:xfrm>
          <a:custGeom>
            <a:avLst/>
            <a:gdLst/>
            <a:ahLst/>
            <a:cxnLst/>
            <a:rect r="r" b="b" t="t" l="l"/>
            <a:pathLst>
              <a:path h="1373567" w="3256300">
                <a:moveTo>
                  <a:pt x="0" y="0"/>
                </a:moveTo>
                <a:lnTo>
                  <a:pt x="3256300" y="0"/>
                </a:lnTo>
                <a:lnTo>
                  <a:pt x="3256300" y="1373566"/>
                </a:lnTo>
                <a:lnTo>
                  <a:pt x="0" y="137356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462819">
            <a:off x="11515791" y="5540212"/>
            <a:ext cx="3302513" cy="1393060"/>
          </a:xfrm>
          <a:custGeom>
            <a:avLst/>
            <a:gdLst/>
            <a:ahLst/>
            <a:cxnLst/>
            <a:rect r="r" b="b" t="t" l="l"/>
            <a:pathLst>
              <a:path h="1393060" w="3302513">
                <a:moveTo>
                  <a:pt x="0" y="0"/>
                </a:moveTo>
                <a:lnTo>
                  <a:pt x="3302513" y="0"/>
                </a:lnTo>
                <a:lnTo>
                  <a:pt x="3302513" y="1393060"/>
                </a:lnTo>
                <a:lnTo>
                  <a:pt x="0" y="139306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1" id="21"/>
          <p:cNvSpPr txBox="true"/>
          <p:nvPr/>
        </p:nvSpPr>
        <p:spPr>
          <a:xfrm rot="0">
            <a:off x="7422165" y="3509898"/>
            <a:ext cx="10865835" cy="2079625"/>
          </a:xfrm>
          <a:prstGeom prst="rect">
            <a:avLst/>
          </a:prstGeom>
        </p:spPr>
        <p:txBody>
          <a:bodyPr anchor="t" rtlCol="false" tIns="0" lIns="0" bIns="0" rIns="0">
            <a:spAutoFit/>
          </a:bodyPr>
          <a:lstStyle/>
          <a:p>
            <a:pPr algn="just">
              <a:lnSpc>
                <a:spcPts val="5599"/>
              </a:lnSpc>
              <a:spcBef>
                <a:spcPct val="0"/>
              </a:spcBef>
            </a:pPr>
            <a:r>
              <a:rPr lang="en-US" sz="3999" spc="399">
                <a:solidFill>
                  <a:srgbClr val="000000"/>
                </a:solidFill>
                <a:latin typeface="Playfair Display"/>
                <a:ea typeface="Playfair Display"/>
                <a:cs typeface="Playfair Display"/>
                <a:sym typeface="Playfair Display"/>
              </a:rPr>
              <a:t>Start by taking action in your home and immediate surroundings to reduce air pollution, </a:t>
            </a:r>
          </a:p>
        </p:txBody>
      </p:sp>
      <p:sp>
        <p:nvSpPr>
          <p:cNvPr name="Freeform 22" id="22"/>
          <p:cNvSpPr/>
          <p:nvPr/>
        </p:nvSpPr>
        <p:spPr>
          <a:xfrm flipH="false" flipV="false" rot="-856896">
            <a:off x="14841221" y="5040398"/>
            <a:ext cx="1334463" cy="1558290"/>
          </a:xfrm>
          <a:custGeom>
            <a:avLst/>
            <a:gdLst/>
            <a:ahLst/>
            <a:cxnLst/>
            <a:rect r="r" b="b" t="t" l="l"/>
            <a:pathLst>
              <a:path h="1558290" w="1334463">
                <a:moveTo>
                  <a:pt x="0" y="0"/>
                </a:moveTo>
                <a:lnTo>
                  <a:pt x="1334463" y="0"/>
                </a:lnTo>
                <a:lnTo>
                  <a:pt x="1334463" y="1558290"/>
                </a:lnTo>
                <a:lnTo>
                  <a:pt x="0" y="155829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3" id="23"/>
          <p:cNvSpPr txBox="true"/>
          <p:nvPr/>
        </p:nvSpPr>
        <p:spPr>
          <a:xfrm rot="0">
            <a:off x="8843206" y="318135"/>
            <a:ext cx="9444794"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WHERE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36766" y="0"/>
            <a:ext cx="14091876" cy="10287000"/>
            <a:chOff x="0" y="0"/>
            <a:chExt cx="3711441" cy="2709333"/>
          </a:xfrm>
        </p:grpSpPr>
        <p:sp>
          <p:nvSpPr>
            <p:cNvPr name="Freeform 3" id="3"/>
            <p:cNvSpPr/>
            <p:nvPr/>
          </p:nvSpPr>
          <p:spPr>
            <a:xfrm flipH="false" flipV="false" rot="0">
              <a:off x="0" y="0"/>
              <a:ext cx="3711441" cy="2709333"/>
            </a:xfrm>
            <a:custGeom>
              <a:avLst/>
              <a:gdLst/>
              <a:ahLst/>
              <a:cxnLst/>
              <a:rect r="r" b="b" t="t" l="l"/>
              <a:pathLst>
                <a:path h="2709333" w="3711441">
                  <a:moveTo>
                    <a:pt x="0" y="0"/>
                  </a:moveTo>
                  <a:lnTo>
                    <a:pt x="3711441" y="0"/>
                  </a:lnTo>
                  <a:lnTo>
                    <a:pt x="3711441" y="2709333"/>
                  </a:lnTo>
                  <a:lnTo>
                    <a:pt x="0" y="2709333"/>
                  </a:lnTo>
                  <a:close/>
                </a:path>
              </a:pathLst>
            </a:custGeom>
            <a:solidFill>
              <a:srgbClr val="F2F1F1">
                <a:alpha val="80000"/>
              </a:srgbClr>
            </a:solidFill>
          </p:spPr>
        </p:sp>
        <p:sp>
          <p:nvSpPr>
            <p:cNvPr name="TextBox 4" id="4"/>
            <p:cNvSpPr txBox="true"/>
            <p:nvPr/>
          </p:nvSpPr>
          <p:spPr>
            <a:xfrm>
              <a:off x="0" y="-47625"/>
              <a:ext cx="371144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579816" y="3639622"/>
            <a:ext cx="14569595" cy="6647378"/>
          </a:xfrm>
          <a:custGeom>
            <a:avLst/>
            <a:gdLst/>
            <a:ahLst/>
            <a:cxnLst/>
            <a:rect r="r" b="b" t="t" l="l"/>
            <a:pathLst>
              <a:path h="6647378" w="14569595">
                <a:moveTo>
                  <a:pt x="0" y="0"/>
                </a:moveTo>
                <a:lnTo>
                  <a:pt x="14569595" y="0"/>
                </a:lnTo>
                <a:lnTo>
                  <a:pt x="14569595" y="6647378"/>
                </a:lnTo>
                <a:lnTo>
                  <a:pt x="0" y="6647378"/>
                </a:lnTo>
                <a:lnTo>
                  <a:pt x="0" y="0"/>
                </a:lnTo>
                <a:close/>
              </a:path>
            </a:pathLst>
          </a:custGeom>
          <a:blipFill>
            <a:blip r:embed="rId2">
              <a:alphaModFix amt="6000"/>
            </a:blip>
            <a:stretch>
              <a:fillRect l="0" t="0" r="0" b="0"/>
            </a:stretch>
          </a:blipFill>
        </p:spPr>
      </p:sp>
      <p:sp>
        <p:nvSpPr>
          <p:cNvPr name="Freeform 6" id="6"/>
          <p:cNvSpPr/>
          <p:nvPr/>
        </p:nvSpPr>
        <p:spPr>
          <a:xfrm flipH="false" flipV="false" rot="0">
            <a:off x="17499079" y="0"/>
            <a:ext cx="929563" cy="789284"/>
          </a:xfrm>
          <a:custGeom>
            <a:avLst/>
            <a:gdLst/>
            <a:ahLst/>
            <a:cxnLst/>
            <a:rect r="r" b="b" t="t" l="l"/>
            <a:pathLst>
              <a:path h="789284" w="929563">
                <a:moveTo>
                  <a:pt x="0" y="0"/>
                </a:moveTo>
                <a:lnTo>
                  <a:pt x="929563" y="0"/>
                </a:lnTo>
                <a:lnTo>
                  <a:pt x="929563" y="789284"/>
                </a:lnTo>
                <a:lnTo>
                  <a:pt x="0" y="789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959659" y="7965572"/>
            <a:ext cx="3004201" cy="2321428"/>
          </a:xfrm>
          <a:custGeom>
            <a:avLst/>
            <a:gdLst/>
            <a:ahLst/>
            <a:cxnLst/>
            <a:rect r="r" b="b" t="t" l="l"/>
            <a:pathLst>
              <a:path h="2321428" w="3004201">
                <a:moveTo>
                  <a:pt x="0" y="0"/>
                </a:moveTo>
                <a:lnTo>
                  <a:pt x="3004201" y="0"/>
                </a:lnTo>
                <a:lnTo>
                  <a:pt x="3004201" y="2321428"/>
                </a:lnTo>
                <a:lnTo>
                  <a:pt x="0" y="2321428"/>
                </a:lnTo>
                <a:lnTo>
                  <a:pt x="0" y="0"/>
                </a:lnTo>
                <a:close/>
              </a:path>
            </a:pathLst>
          </a:custGeom>
          <a:blipFill>
            <a:blip r:embed="rId5">
              <a:alphaModFix amt="7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959659" y="4527356"/>
            <a:ext cx="3004201" cy="2709243"/>
          </a:xfrm>
          <a:custGeom>
            <a:avLst/>
            <a:gdLst/>
            <a:ahLst/>
            <a:cxnLst/>
            <a:rect r="r" b="b" t="t" l="l"/>
            <a:pathLst>
              <a:path h="2709243" w="3004201">
                <a:moveTo>
                  <a:pt x="0" y="0"/>
                </a:moveTo>
                <a:lnTo>
                  <a:pt x="3004201" y="0"/>
                </a:lnTo>
                <a:lnTo>
                  <a:pt x="3004201" y="2709244"/>
                </a:lnTo>
                <a:lnTo>
                  <a:pt x="0" y="2709244"/>
                </a:lnTo>
                <a:lnTo>
                  <a:pt x="0" y="0"/>
                </a:lnTo>
                <a:close/>
              </a:path>
            </a:pathLst>
          </a:custGeom>
          <a:blipFill>
            <a:blip r:embed="rId7">
              <a:alphaModFix amt="7999"/>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838913" y="411335"/>
            <a:ext cx="2925744" cy="2324636"/>
          </a:xfrm>
          <a:custGeom>
            <a:avLst/>
            <a:gdLst/>
            <a:ahLst/>
            <a:cxnLst/>
            <a:rect r="r" b="b" t="t" l="l"/>
            <a:pathLst>
              <a:path h="2324636" w="2925744">
                <a:moveTo>
                  <a:pt x="0" y="0"/>
                </a:moveTo>
                <a:lnTo>
                  <a:pt x="2925744" y="0"/>
                </a:lnTo>
                <a:lnTo>
                  <a:pt x="2925744" y="2324636"/>
                </a:lnTo>
                <a:lnTo>
                  <a:pt x="0" y="2324636"/>
                </a:lnTo>
                <a:lnTo>
                  <a:pt x="0" y="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57816" y="411335"/>
            <a:ext cx="2669441" cy="2669441"/>
          </a:xfrm>
          <a:custGeom>
            <a:avLst/>
            <a:gdLst/>
            <a:ahLst/>
            <a:cxnLst/>
            <a:rect r="r" b="b" t="t" l="l"/>
            <a:pathLst>
              <a:path h="2669441" w="2669441">
                <a:moveTo>
                  <a:pt x="0" y="0"/>
                </a:moveTo>
                <a:lnTo>
                  <a:pt x="2669441" y="0"/>
                </a:lnTo>
                <a:lnTo>
                  <a:pt x="2669441" y="2669441"/>
                </a:lnTo>
                <a:lnTo>
                  <a:pt x="0" y="2669441"/>
                </a:lnTo>
                <a:lnTo>
                  <a:pt x="0" y="0"/>
                </a:lnTo>
                <a:close/>
              </a:path>
            </a:pathLst>
          </a:custGeom>
          <a:blipFill>
            <a:blip r:embed="rId11">
              <a:alphaModFix amt="18000"/>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336766" y="411335"/>
            <a:ext cx="2477089" cy="3000878"/>
          </a:xfrm>
          <a:custGeom>
            <a:avLst/>
            <a:gdLst/>
            <a:ahLst/>
            <a:cxnLst/>
            <a:rect r="r" b="b" t="t" l="l"/>
            <a:pathLst>
              <a:path h="3000878" w="2477089">
                <a:moveTo>
                  <a:pt x="0" y="0"/>
                </a:moveTo>
                <a:lnTo>
                  <a:pt x="2477089" y="0"/>
                </a:lnTo>
                <a:lnTo>
                  <a:pt x="2477089" y="3000878"/>
                </a:lnTo>
                <a:lnTo>
                  <a:pt x="0" y="3000878"/>
                </a:lnTo>
                <a:lnTo>
                  <a:pt x="0" y="0"/>
                </a:lnTo>
                <a:close/>
              </a:path>
            </a:pathLst>
          </a:custGeom>
          <a:blipFill>
            <a:blip r:embed="rId13">
              <a:alphaModFix amt="15000"/>
              <a:extLst>
                <a:ext uri="{96DAC541-7B7A-43D3-8B79-37D633B846F1}">
                  <asvg:svgBlip xmlns:asvg="http://schemas.microsoft.com/office/drawing/2016/SVG/main" r:embed="rId14"/>
                </a:ext>
              </a:extLst>
            </a:blip>
            <a:stretch>
              <a:fillRect l="0" t="0" r="0" b="0"/>
            </a:stretch>
          </a:blipFill>
        </p:spPr>
      </p:sp>
      <p:sp>
        <p:nvSpPr>
          <p:cNvPr name="AutoShape 12" id="12"/>
          <p:cNvSpPr/>
          <p:nvPr/>
        </p:nvSpPr>
        <p:spPr>
          <a:xfrm>
            <a:off x="6704982" y="2660455"/>
            <a:ext cx="13544644" cy="0"/>
          </a:xfrm>
          <a:prstGeom prst="line">
            <a:avLst/>
          </a:prstGeom>
          <a:ln cap="flat" w="9525">
            <a:solidFill>
              <a:srgbClr val="2B2C30"/>
            </a:solidFill>
            <a:prstDash val="solid"/>
            <a:headEnd type="none" len="sm" w="sm"/>
            <a:tailEnd type="none" len="sm" w="sm"/>
          </a:ln>
        </p:spPr>
      </p:sp>
      <p:sp>
        <p:nvSpPr>
          <p:cNvPr name="Freeform 13" id="13"/>
          <p:cNvSpPr/>
          <p:nvPr/>
        </p:nvSpPr>
        <p:spPr>
          <a:xfrm flipH="false" flipV="false" rot="0">
            <a:off x="334300" y="5881978"/>
            <a:ext cx="3203052" cy="4405022"/>
          </a:xfrm>
          <a:custGeom>
            <a:avLst/>
            <a:gdLst/>
            <a:ahLst/>
            <a:cxnLst/>
            <a:rect r="r" b="b" t="t" l="l"/>
            <a:pathLst>
              <a:path h="4405022" w="3203052">
                <a:moveTo>
                  <a:pt x="0" y="0"/>
                </a:moveTo>
                <a:lnTo>
                  <a:pt x="3203052" y="0"/>
                </a:lnTo>
                <a:lnTo>
                  <a:pt x="3203052" y="4405022"/>
                </a:lnTo>
                <a:lnTo>
                  <a:pt x="0" y="440502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71767" y="0"/>
            <a:ext cx="4408533" cy="5147968"/>
          </a:xfrm>
          <a:custGeom>
            <a:avLst/>
            <a:gdLst/>
            <a:ahLst/>
            <a:cxnLst/>
            <a:rect r="r" b="b" t="t" l="l"/>
            <a:pathLst>
              <a:path h="5147968" w="4408533">
                <a:moveTo>
                  <a:pt x="0" y="0"/>
                </a:moveTo>
                <a:lnTo>
                  <a:pt x="4408533" y="0"/>
                </a:lnTo>
                <a:lnTo>
                  <a:pt x="4408533" y="5147968"/>
                </a:lnTo>
                <a:lnTo>
                  <a:pt x="0" y="51479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4100708" y="143440"/>
            <a:ext cx="2604273" cy="3536668"/>
          </a:xfrm>
          <a:custGeom>
            <a:avLst/>
            <a:gdLst/>
            <a:ahLst/>
            <a:cxnLst/>
            <a:rect r="r" b="b" t="t" l="l"/>
            <a:pathLst>
              <a:path h="3536668" w="2604273">
                <a:moveTo>
                  <a:pt x="0" y="0"/>
                </a:moveTo>
                <a:lnTo>
                  <a:pt x="2604274" y="0"/>
                </a:lnTo>
                <a:lnTo>
                  <a:pt x="2604274" y="3536668"/>
                </a:lnTo>
                <a:lnTo>
                  <a:pt x="0" y="3536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6813855" y="0"/>
            <a:ext cx="5310665" cy="2240135"/>
          </a:xfrm>
          <a:custGeom>
            <a:avLst/>
            <a:gdLst/>
            <a:ahLst/>
            <a:cxnLst/>
            <a:rect r="r" b="b" t="t" l="l"/>
            <a:pathLst>
              <a:path h="2240135" w="5310665">
                <a:moveTo>
                  <a:pt x="0" y="0"/>
                </a:moveTo>
                <a:lnTo>
                  <a:pt x="5310665" y="0"/>
                </a:lnTo>
                <a:lnTo>
                  <a:pt x="5310665" y="2240135"/>
                </a:lnTo>
                <a:lnTo>
                  <a:pt x="0" y="224013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7" id="17"/>
          <p:cNvSpPr txBox="true"/>
          <p:nvPr/>
        </p:nvSpPr>
        <p:spPr>
          <a:xfrm rot="0">
            <a:off x="7119280" y="3088396"/>
            <a:ext cx="10379798" cy="6308725"/>
          </a:xfrm>
          <a:prstGeom prst="rect">
            <a:avLst/>
          </a:prstGeom>
        </p:spPr>
        <p:txBody>
          <a:bodyPr anchor="t" rtlCol="false" tIns="0" lIns="0" bIns="0" rIns="0">
            <a:spAutoFit/>
          </a:bodyPr>
          <a:lstStyle/>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Promoting Clean Transportation</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--Bike-Sharing Programs</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Car-Free Days </a:t>
            </a:r>
          </a:p>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Tree Planting Initiatives</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a:t>
            </a:r>
            <a:r>
              <a:rPr lang="en-US" sz="3999" spc="399">
                <a:solidFill>
                  <a:srgbClr val="000000"/>
                </a:solidFill>
                <a:latin typeface="Playfair Display"/>
                <a:ea typeface="Playfair Display"/>
                <a:cs typeface="Playfair Display"/>
                <a:sym typeface="Playfair Display"/>
              </a:rPr>
              <a:t>Urban Green Spaces </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--Urban Forests</a:t>
            </a:r>
          </a:p>
          <a:p>
            <a:pPr algn="just" marL="863599" indent="-431800" lvl="1">
              <a:lnSpc>
                <a:spcPts val="5599"/>
              </a:lnSpc>
              <a:buFont typeface="Arial"/>
              <a:buChar char="•"/>
            </a:pPr>
            <a:r>
              <a:rPr lang="en-US" sz="3999" spc="399">
                <a:solidFill>
                  <a:srgbClr val="000000"/>
                </a:solidFill>
                <a:latin typeface="Playfair Display"/>
                <a:ea typeface="Playfair Display"/>
                <a:cs typeface="Playfair Display"/>
                <a:sym typeface="Playfair Display"/>
              </a:rPr>
              <a:t>Waste Management</a:t>
            </a:r>
          </a:p>
          <a:p>
            <a:pPr algn="just">
              <a:lnSpc>
                <a:spcPts val="5599"/>
              </a:lnSpc>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a:t>
            </a:r>
            <a:r>
              <a:rPr lang="en-US" sz="3999" spc="399">
                <a:solidFill>
                  <a:srgbClr val="000000"/>
                </a:solidFill>
                <a:latin typeface="Playfair Display"/>
                <a:ea typeface="Playfair Display"/>
                <a:cs typeface="Playfair Display"/>
                <a:sym typeface="Playfair Display"/>
              </a:rPr>
              <a:t>Recycling Programs</a:t>
            </a:r>
          </a:p>
          <a:p>
            <a:pPr algn="just">
              <a:lnSpc>
                <a:spcPts val="5599"/>
              </a:lnSpc>
              <a:spcBef>
                <a:spcPct val="0"/>
              </a:spcBef>
            </a:pPr>
            <a:r>
              <a:rPr lang="en-US" sz="3999" spc="399">
                <a:solidFill>
                  <a:srgbClr val="000000"/>
                </a:solidFill>
                <a:latin typeface="Playfair Display"/>
                <a:ea typeface="Playfair Display"/>
                <a:cs typeface="Playfair Display"/>
                <a:sym typeface="Playfair Display"/>
              </a:rPr>
              <a:t>          --</a:t>
            </a:r>
            <a:r>
              <a:rPr lang="en-US" sz="3999" spc="399">
                <a:solidFill>
                  <a:srgbClr val="000000"/>
                </a:solidFill>
                <a:latin typeface="Playfair Display"/>
                <a:ea typeface="Playfair Display"/>
                <a:cs typeface="Playfair Display"/>
                <a:sym typeface="Playfair Display"/>
              </a:rPr>
              <a:t>Ban on Open Burning</a:t>
            </a:r>
          </a:p>
        </p:txBody>
      </p:sp>
      <p:sp>
        <p:nvSpPr>
          <p:cNvPr name="TextBox 18" id="18"/>
          <p:cNvSpPr txBox="true"/>
          <p:nvPr/>
        </p:nvSpPr>
        <p:spPr>
          <a:xfrm rot="0">
            <a:off x="11756624" y="182735"/>
            <a:ext cx="6406071"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HOW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605757" y="191805"/>
            <a:ext cx="3017878" cy="2513070"/>
          </a:xfrm>
          <a:custGeom>
            <a:avLst/>
            <a:gdLst/>
            <a:ahLst/>
            <a:cxnLst/>
            <a:rect r="r" b="b" t="t" l="l"/>
            <a:pathLst>
              <a:path h="2513070" w="3017878">
                <a:moveTo>
                  <a:pt x="0" y="0"/>
                </a:moveTo>
                <a:lnTo>
                  <a:pt x="3017878" y="0"/>
                </a:lnTo>
                <a:lnTo>
                  <a:pt x="3017878" y="2513069"/>
                </a:lnTo>
                <a:lnTo>
                  <a:pt x="0" y="2513069"/>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013232"/>
            <a:ext cx="1677822" cy="7273768"/>
          </a:xfrm>
          <a:custGeom>
            <a:avLst/>
            <a:gdLst/>
            <a:ahLst/>
            <a:cxnLst/>
            <a:rect r="r" b="b" t="t" l="l"/>
            <a:pathLst>
              <a:path h="7273768" w="1677822">
                <a:moveTo>
                  <a:pt x="0" y="0"/>
                </a:moveTo>
                <a:lnTo>
                  <a:pt x="1677822" y="0"/>
                </a:lnTo>
                <a:lnTo>
                  <a:pt x="1677822" y="7273768"/>
                </a:lnTo>
                <a:lnTo>
                  <a:pt x="0" y="7273768"/>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429021" y="923925"/>
            <a:ext cx="13825928" cy="6713354"/>
          </a:xfrm>
          <a:prstGeom prst="rect">
            <a:avLst/>
          </a:prstGeom>
        </p:spPr>
        <p:txBody>
          <a:bodyPr anchor="t" rtlCol="false" tIns="0" lIns="0" bIns="0" rIns="0">
            <a:spAutoFit/>
          </a:bodyPr>
          <a:lstStyle/>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Local Clean Energy Projects</a:t>
            </a:r>
          </a:p>
          <a:p>
            <a:pPr algn="just">
              <a:lnSpc>
                <a:spcPts val="7658"/>
              </a:lnSpc>
            </a:pPr>
            <a:r>
              <a:rPr lang="en-US" sz="5470" spc="547">
                <a:solidFill>
                  <a:srgbClr val="000000"/>
                </a:solidFill>
                <a:latin typeface="Playfair Display"/>
                <a:ea typeface="Playfair Display"/>
                <a:cs typeface="Playfair Display"/>
                <a:sym typeface="Playfair Display"/>
              </a:rPr>
              <a:t>          -- </a:t>
            </a:r>
            <a:r>
              <a:rPr lang="en-US" sz="5470" spc="547">
                <a:solidFill>
                  <a:srgbClr val="000000"/>
                </a:solidFill>
                <a:latin typeface="Playfair Display"/>
                <a:ea typeface="Playfair Display"/>
                <a:cs typeface="Playfair Display"/>
                <a:sym typeface="Playfair Display"/>
              </a:rPr>
              <a:t>Solar Villages</a:t>
            </a:r>
          </a:p>
          <a:p>
            <a:pPr algn="just">
              <a:lnSpc>
                <a:spcPts val="7658"/>
              </a:lnSpc>
            </a:pPr>
            <a:r>
              <a:rPr lang="en-US" sz="5470" spc="547">
                <a:solidFill>
                  <a:srgbClr val="000000"/>
                </a:solidFill>
                <a:latin typeface="Playfair Display"/>
                <a:ea typeface="Playfair Display"/>
                <a:cs typeface="Playfair Display"/>
                <a:sym typeface="Playfair Display"/>
              </a:rPr>
              <a:t>          -- </a:t>
            </a:r>
            <a:r>
              <a:rPr lang="en-US" sz="5470" spc="547">
                <a:solidFill>
                  <a:srgbClr val="000000"/>
                </a:solidFill>
                <a:latin typeface="Playfair Display"/>
                <a:ea typeface="Playfair Display"/>
                <a:cs typeface="Playfair Display"/>
                <a:sym typeface="Playfair Display"/>
              </a:rPr>
              <a:t>Microgrid Projects</a:t>
            </a:r>
          </a:p>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Awareness Campaigns</a:t>
            </a:r>
          </a:p>
          <a:p>
            <a:pPr algn="just">
              <a:lnSpc>
                <a:spcPts val="7658"/>
              </a:lnSpc>
            </a:pPr>
            <a:r>
              <a:rPr lang="en-US" sz="5470" spc="547">
                <a:solidFill>
                  <a:srgbClr val="000000"/>
                </a:solidFill>
                <a:latin typeface="Playfair Display"/>
                <a:ea typeface="Playfair Display"/>
                <a:cs typeface="Playfair Display"/>
                <a:sym typeface="Playfair Display"/>
              </a:rPr>
              <a:t>          -- Community-Led Education</a:t>
            </a:r>
          </a:p>
          <a:p>
            <a:pPr algn="just" marL="1181111" indent="-590556" lvl="1">
              <a:lnSpc>
                <a:spcPts val="7658"/>
              </a:lnSpc>
              <a:buFont typeface="Arial"/>
              <a:buChar char="•"/>
            </a:pPr>
            <a:r>
              <a:rPr lang="en-US" sz="5470" spc="547">
                <a:solidFill>
                  <a:srgbClr val="000000"/>
                </a:solidFill>
                <a:latin typeface="Playfair Display"/>
                <a:ea typeface="Playfair Display"/>
                <a:cs typeface="Playfair Display"/>
                <a:sym typeface="Playfair Display"/>
              </a:rPr>
              <a:t>Local Air Quality Monitoring</a:t>
            </a:r>
          </a:p>
          <a:p>
            <a:pPr algn="just">
              <a:lnSpc>
                <a:spcPts val="7658"/>
              </a:lnSpc>
              <a:spcBef>
                <a:spcPct val="0"/>
              </a:spcBef>
            </a:pPr>
          </a:p>
        </p:txBody>
      </p:sp>
      <p:sp>
        <p:nvSpPr>
          <p:cNvPr name="Freeform 8" id="8"/>
          <p:cNvSpPr/>
          <p:nvPr/>
        </p:nvSpPr>
        <p:spPr>
          <a:xfrm flipH="false" flipV="false" rot="0">
            <a:off x="-33051" y="6793700"/>
            <a:ext cx="18288000" cy="4929199"/>
          </a:xfrm>
          <a:custGeom>
            <a:avLst/>
            <a:gdLst/>
            <a:ahLst/>
            <a:cxnLst/>
            <a:rect r="r" b="b" t="t" l="l"/>
            <a:pathLst>
              <a:path h="4929199" w="18288000">
                <a:moveTo>
                  <a:pt x="0" y="0"/>
                </a:moveTo>
                <a:lnTo>
                  <a:pt x="18288000" y="0"/>
                </a:lnTo>
                <a:lnTo>
                  <a:pt x="18288000" y="4929200"/>
                </a:lnTo>
                <a:lnTo>
                  <a:pt x="0" y="4929200"/>
                </a:lnTo>
                <a:lnTo>
                  <a:pt x="0" y="0"/>
                </a:lnTo>
                <a:close/>
              </a:path>
            </a:pathLst>
          </a:custGeom>
          <a:blipFill>
            <a:blip r:embed="rId6">
              <a:alphaModFix amt="89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57898" y="1703235"/>
            <a:ext cx="1202842" cy="1001640"/>
          </a:xfrm>
          <a:custGeom>
            <a:avLst/>
            <a:gdLst/>
            <a:ahLst/>
            <a:cxnLst/>
            <a:rect r="r" b="b" t="t" l="l"/>
            <a:pathLst>
              <a:path h="1001640" w="1202842">
                <a:moveTo>
                  <a:pt x="0" y="0"/>
                </a:moveTo>
                <a:lnTo>
                  <a:pt x="1202842" y="0"/>
                </a:lnTo>
                <a:lnTo>
                  <a:pt x="1202842" y="1001639"/>
                </a:lnTo>
                <a:lnTo>
                  <a:pt x="0" y="10016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974513" y="2490018"/>
            <a:ext cx="1298244" cy="1081083"/>
          </a:xfrm>
          <a:custGeom>
            <a:avLst/>
            <a:gdLst/>
            <a:ahLst/>
            <a:cxnLst/>
            <a:rect r="r" b="b" t="t" l="l"/>
            <a:pathLst>
              <a:path h="1081083" w="1298244">
                <a:moveTo>
                  <a:pt x="0" y="0"/>
                </a:moveTo>
                <a:lnTo>
                  <a:pt x="1298244" y="0"/>
                </a:lnTo>
                <a:lnTo>
                  <a:pt x="1298244" y="1081084"/>
                </a:lnTo>
                <a:lnTo>
                  <a:pt x="0" y="10810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804956" y="475537"/>
            <a:ext cx="1328558" cy="1106327"/>
          </a:xfrm>
          <a:custGeom>
            <a:avLst/>
            <a:gdLst/>
            <a:ahLst/>
            <a:cxnLst/>
            <a:rect r="r" b="b" t="t" l="l"/>
            <a:pathLst>
              <a:path h="1106327" w="1328558">
                <a:moveTo>
                  <a:pt x="0" y="0"/>
                </a:moveTo>
                <a:lnTo>
                  <a:pt x="1328558" y="0"/>
                </a:lnTo>
                <a:lnTo>
                  <a:pt x="1328558" y="1106326"/>
                </a:lnTo>
                <a:lnTo>
                  <a:pt x="0" y="1106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786138" y="2704874"/>
            <a:ext cx="1328558" cy="1106327"/>
          </a:xfrm>
          <a:custGeom>
            <a:avLst/>
            <a:gdLst/>
            <a:ahLst/>
            <a:cxnLst/>
            <a:rect r="r" b="b" t="t" l="l"/>
            <a:pathLst>
              <a:path h="1106327" w="1328558">
                <a:moveTo>
                  <a:pt x="0" y="0"/>
                </a:moveTo>
                <a:lnTo>
                  <a:pt x="1328558" y="0"/>
                </a:lnTo>
                <a:lnTo>
                  <a:pt x="1328558" y="1106327"/>
                </a:lnTo>
                <a:lnTo>
                  <a:pt x="0" y="1106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747460" y="0"/>
            <a:ext cx="1328558" cy="1106327"/>
          </a:xfrm>
          <a:custGeom>
            <a:avLst/>
            <a:gdLst/>
            <a:ahLst/>
            <a:cxnLst/>
            <a:rect r="r" b="b" t="t" l="l"/>
            <a:pathLst>
              <a:path h="1106327" w="1328558">
                <a:moveTo>
                  <a:pt x="0" y="0"/>
                </a:moveTo>
                <a:lnTo>
                  <a:pt x="1328558" y="0"/>
                </a:lnTo>
                <a:lnTo>
                  <a:pt x="1328558" y="1106327"/>
                </a:lnTo>
                <a:lnTo>
                  <a:pt x="0" y="1106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79578" y="191805"/>
            <a:ext cx="1298244" cy="1081083"/>
          </a:xfrm>
          <a:custGeom>
            <a:avLst/>
            <a:gdLst/>
            <a:ahLst/>
            <a:cxnLst/>
            <a:rect r="r" b="b" t="t" l="l"/>
            <a:pathLst>
              <a:path h="1081083" w="1298244">
                <a:moveTo>
                  <a:pt x="0" y="0"/>
                </a:moveTo>
                <a:lnTo>
                  <a:pt x="1298244" y="0"/>
                </a:lnTo>
                <a:lnTo>
                  <a:pt x="1298244" y="1081083"/>
                </a:lnTo>
                <a:lnTo>
                  <a:pt x="0" y="1081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07513" y="3030560"/>
            <a:ext cx="1298244" cy="1081083"/>
          </a:xfrm>
          <a:custGeom>
            <a:avLst/>
            <a:gdLst/>
            <a:ahLst/>
            <a:cxnLst/>
            <a:rect r="r" b="b" t="t" l="l"/>
            <a:pathLst>
              <a:path h="1081083" w="1298244">
                <a:moveTo>
                  <a:pt x="0" y="0"/>
                </a:moveTo>
                <a:lnTo>
                  <a:pt x="1298244" y="0"/>
                </a:lnTo>
                <a:lnTo>
                  <a:pt x="1298244" y="1081083"/>
                </a:lnTo>
                <a:lnTo>
                  <a:pt x="0" y="1081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false" rot="0">
            <a:off x="16210370" y="42134"/>
            <a:ext cx="2044579" cy="2812412"/>
          </a:xfrm>
          <a:custGeom>
            <a:avLst/>
            <a:gdLst/>
            <a:ahLst/>
            <a:cxnLst/>
            <a:rect r="r" b="b" t="t" l="l"/>
            <a:pathLst>
              <a:path h="2812412" w="2044579">
                <a:moveTo>
                  <a:pt x="2044579" y="0"/>
                </a:moveTo>
                <a:lnTo>
                  <a:pt x="0" y="0"/>
                </a:lnTo>
                <a:lnTo>
                  <a:pt x="0" y="2812412"/>
                </a:lnTo>
                <a:lnTo>
                  <a:pt x="2044579" y="2812412"/>
                </a:lnTo>
                <a:lnTo>
                  <a:pt x="204457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6243421" y="2490018"/>
            <a:ext cx="1290940" cy="1872623"/>
          </a:xfrm>
          <a:custGeom>
            <a:avLst/>
            <a:gdLst/>
            <a:ahLst/>
            <a:cxnLst/>
            <a:rect r="r" b="b" t="t" l="l"/>
            <a:pathLst>
              <a:path h="1872623" w="1290940">
                <a:moveTo>
                  <a:pt x="0" y="0"/>
                </a:moveTo>
                <a:lnTo>
                  <a:pt x="1290940" y="0"/>
                </a:lnTo>
                <a:lnTo>
                  <a:pt x="1290940" y="1872624"/>
                </a:lnTo>
                <a:lnTo>
                  <a:pt x="0" y="1872624"/>
                </a:lnTo>
                <a:lnTo>
                  <a:pt x="0" y="0"/>
                </a:lnTo>
                <a:close/>
              </a:path>
            </a:pathLst>
          </a:custGeom>
          <a:blipFill>
            <a:blip r:embed="rId12">
              <a:alphaModFix amt="48000"/>
            </a:blip>
            <a:stretch>
              <a:fillRect l="0" t="0" r="0" b="0"/>
            </a:stretch>
          </a:blipFill>
        </p:spPr>
      </p:sp>
      <p:sp>
        <p:nvSpPr>
          <p:cNvPr name="Freeform 18" id="18"/>
          <p:cNvSpPr/>
          <p:nvPr/>
        </p:nvSpPr>
        <p:spPr>
          <a:xfrm flipH="false" flipV="false" rot="0">
            <a:off x="14952482" y="1918234"/>
            <a:ext cx="1290940" cy="1872623"/>
          </a:xfrm>
          <a:custGeom>
            <a:avLst/>
            <a:gdLst/>
            <a:ahLst/>
            <a:cxnLst/>
            <a:rect r="r" b="b" t="t" l="l"/>
            <a:pathLst>
              <a:path h="1872623" w="1290940">
                <a:moveTo>
                  <a:pt x="0" y="0"/>
                </a:moveTo>
                <a:lnTo>
                  <a:pt x="1290939" y="0"/>
                </a:lnTo>
                <a:lnTo>
                  <a:pt x="1290939" y="1872623"/>
                </a:lnTo>
                <a:lnTo>
                  <a:pt x="0" y="1872623"/>
                </a:lnTo>
                <a:lnTo>
                  <a:pt x="0" y="0"/>
                </a:lnTo>
                <a:close/>
              </a:path>
            </a:pathLst>
          </a:custGeom>
          <a:blipFill>
            <a:blip r:embed="rId12">
              <a:alphaModFix amt="56000"/>
            </a:blip>
            <a:stretch>
              <a:fillRect l="0" t="0" r="0" b="0"/>
            </a:stretch>
          </a:blipFill>
        </p:spPr>
      </p:sp>
      <p:sp>
        <p:nvSpPr>
          <p:cNvPr name="Freeform 19" id="19"/>
          <p:cNvSpPr/>
          <p:nvPr/>
        </p:nvSpPr>
        <p:spPr>
          <a:xfrm flipH="false" flipV="false" rot="0">
            <a:off x="2605757" y="5896913"/>
            <a:ext cx="2140167" cy="4390087"/>
          </a:xfrm>
          <a:custGeom>
            <a:avLst/>
            <a:gdLst/>
            <a:ahLst/>
            <a:cxnLst/>
            <a:rect r="r" b="b" t="t" l="l"/>
            <a:pathLst>
              <a:path h="4390087" w="2140167">
                <a:moveTo>
                  <a:pt x="0" y="0"/>
                </a:moveTo>
                <a:lnTo>
                  <a:pt x="2140167" y="0"/>
                </a:lnTo>
                <a:lnTo>
                  <a:pt x="2140167" y="4390087"/>
                </a:lnTo>
                <a:lnTo>
                  <a:pt x="0" y="4390087"/>
                </a:lnTo>
                <a:lnTo>
                  <a:pt x="0" y="0"/>
                </a:lnTo>
                <a:close/>
              </a:path>
            </a:pathLst>
          </a:custGeom>
          <a:blipFill>
            <a:blip r:embed="rId13">
              <a:alphaModFix amt="48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62072" y="50401"/>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0" y="0"/>
            <a:ext cx="4462072" cy="5210487"/>
          </a:xfrm>
          <a:custGeom>
            <a:avLst/>
            <a:gdLst/>
            <a:ahLst/>
            <a:cxnLst/>
            <a:rect r="r" b="b" t="t" l="l"/>
            <a:pathLst>
              <a:path h="5210487" w="4462072">
                <a:moveTo>
                  <a:pt x="0" y="0"/>
                </a:moveTo>
                <a:lnTo>
                  <a:pt x="4462072" y="0"/>
                </a:lnTo>
                <a:lnTo>
                  <a:pt x="4462072" y="5210487"/>
                </a:lnTo>
                <a:lnTo>
                  <a:pt x="0" y="5210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5566" y="1288259"/>
            <a:ext cx="19184462" cy="9049142"/>
          </a:xfrm>
          <a:custGeom>
            <a:avLst/>
            <a:gdLst/>
            <a:ahLst/>
            <a:cxnLst/>
            <a:rect r="r" b="b" t="t" l="l"/>
            <a:pathLst>
              <a:path h="9049142" w="19184462">
                <a:moveTo>
                  <a:pt x="0" y="0"/>
                </a:moveTo>
                <a:lnTo>
                  <a:pt x="19184462" y="0"/>
                </a:lnTo>
                <a:lnTo>
                  <a:pt x="19184462" y="9049142"/>
                </a:lnTo>
                <a:lnTo>
                  <a:pt x="0" y="9049142"/>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17416" y="1739439"/>
            <a:ext cx="12141884" cy="7471764"/>
          </a:xfrm>
          <a:prstGeom prst="rect">
            <a:avLst/>
          </a:prstGeom>
        </p:spPr>
        <p:txBody>
          <a:bodyPr anchor="t" rtlCol="false" tIns="0" lIns="0" bIns="0" rIns="0">
            <a:spAutoFit/>
          </a:bodyPr>
          <a:lstStyle/>
          <a:p>
            <a:pPr algn="just">
              <a:lnSpc>
                <a:spcPts val="5932"/>
              </a:lnSpc>
            </a:pPr>
            <a:r>
              <a:rPr lang="en-US" sz="4237" spc="423">
                <a:solidFill>
                  <a:srgbClr val="000000"/>
                </a:solidFill>
                <a:latin typeface="Playfair Display"/>
                <a:ea typeface="Playfair Display"/>
                <a:cs typeface="Playfair Display"/>
                <a:sym typeface="Playfair Display"/>
              </a:rPr>
              <a:t>Several IOT projects are present for air quality detection and gas leakage </a:t>
            </a:r>
          </a:p>
          <a:p>
            <a:pPr algn="just">
              <a:lnSpc>
                <a:spcPts val="5932"/>
              </a:lnSpc>
            </a:pPr>
          </a:p>
          <a:p>
            <a:pPr algn="just">
              <a:lnSpc>
                <a:spcPts val="5932"/>
              </a:lnSpc>
            </a:pPr>
            <a:r>
              <a:rPr lang="en-US" sz="4237" spc="423">
                <a:solidFill>
                  <a:srgbClr val="000000"/>
                </a:solidFill>
                <a:latin typeface="Playfair Display"/>
                <a:ea typeface="Playfair Display"/>
                <a:cs typeface="Playfair Display"/>
                <a:sym typeface="Playfair Display"/>
              </a:rPr>
              <a:t>however it is very expensive and one device performs only one specific function and is not very efficient.</a:t>
            </a:r>
          </a:p>
          <a:p>
            <a:pPr algn="just">
              <a:lnSpc>
                <a:spcPts val="5932"/>
              </a:lnSpc>
            </a:pPr>
          </a:p>
          <a:p>
            <a:pPr algn="just">
              <a:lnSpc>
                <a:spcPts val="5932"/>
              </a:lnSpc>
              <a:spcBef>
                <a:spcPct val="0"/>
              </a:spcBef>
            </a:pPr>
            <a:r>
              <a:rPr lang="en-US" sz="4237" spc="423">
                <a:solidFill>
                  <a:srgbClr val="000000"/>
                </a:solidFill>
                <a:latin typeface="Playfair Display"/>
                <a:ea typeface="Playfair Display"/>
                <a:cs typeface="Playfair Display"/>
                <a:sym typeface="Playfair Display"/>
              </a:rPr>
              <a:t>Therfore,,i aim to create one device that can perform all functions  and is affordable by a common man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02714" y="0"/>
            <a:ext cx="13825928" cy="10287000"/>
            <a:chOff x="0" y="0"/>
            <a:chExt cx="3641397" cy="2709333"/>
          </a:xfrm>
        </p:grpSpPr>
        <p:sp>
          <p:nvSpPr>
            <p:cNvPr name="Freeform 3" id="3"/>
            <p:cNvSpPr/>
            <p:nvPr/>
          </p:nvSpPr>
          <p:spPr>
            <a:xfrm flipH="false" flipV="false" rot="0">
              <a:off x="0" y="0"/>
              <a:ext cx="3641397" cy="2709333"/>
            </a:xfrm>
            <a:custGeom>
              <a:avLst/>
              <a:gdLst/>
              <a:ahLst/>
              <a:cxnLst/>
              <a:rect r="r" b="b" t="t" l="l"/>
              <a:pathLst>
                <a:path h="2709333" w="3641397">
                  <a:moveTo>
                    <a:pt x="0" y="0"/>
                  </a:moveTo>
                  <a:lnTo>
                    <a:pt x="3641397" y="0"/>
                  </a:lnTo>
                  <a:lnTo>
                    <a:pt x="3641397" y="2709333"/>
                  </a:lnTo>
                  <a:lnTo>
                    <a:pt x="0" y="2709333"/>
                  </a:lnTo>
                  <a:close/>
                </a:path>
              </a:pathLst>
            </a:custGeom>
            <a:solidFill>
              <a:srgbClr val="F2F1F1">
                <a:alpha val="80000"/>
              </a:srgbClr>
            </a:solidFill>
          </p:spPr>
        </p:sp>
        <p:sp>
          <p:nvSpPr>
            <p:cNvPr name="TextBox 4" id="4"/>
            <p:cNvSpPr txBox="true"/>
            <p:nvPr/>
          </p:nvSpPr>
          <p:spPr>
            <a:xfrm>
              <a:off x="0" y="-47625"/>
              <a:ext cx="3641397" cy="2756958"/>
            </a:xfrm>
            <a:prstGeom prst="rect">
              <a:avLst/>
            </a:prstGeom>
          </p:spPr>
          <p:txBody>
            <a:bodyPr anchor="ctr" rtlCol="false" tIns="50800" lIns="50800" bIns="50800" rIns="50800"/>
            <a:lstStyle/>
            <a:p>
              <a:pPr algn="ctr">
                <a:lnSpc>
                  <a:spcPts val="3359"/>
                </a:lnSpc>
              </a:pPr>
            </a:p>
          </p:txBody>
        </p:sp>
      </p:grpSp>
      <p:sp>
        <p:nvSpPr>
          <p:cNvPr name="AutoShape 5" id="5"/>
          <p:cNvSpPr/>
          <p:nvPr/>
        </p:nvSpPr>
        <p:spPr>
          <a:xfrm>
            <a:off x="4883998" y="2445797"/>
            <a:ext cx="13544644" cy="0"/>
          </a:xfrm>
          <a:prstGeom prst="line">
            <a:avLst/>
          </a:prstGeom>
          <a:ln cap="flat" w="9525">
            <a:solidFill>
              <a:srgbClr val="2B2C30"/>
            </a:solidFill>
            <a:prstDash val="solid"/>
            <a:headEnd type="none" len="sm" w="sm"/>
            <a:tailEnd type="none" len="sm" w="sm"/>
          </a:ln>
        </p:spPr>
      </p:sp>
      <p:sp>
        <p:nvSpPr>
          <p:cNvPr name="Freeform 6" id="6"/>
          <p:cNvSpPr/>
          <p:nvPr/>
        </p:nvSpPr>
        <p:spPr>
          <a:xfrm flipH="false" flipV="false" rot="0">
            <a:off x="-327367" y="6336974"/>
            <a:ext cx="4930081" cy="4912153"/>
          </a:xfrm>
          <a:custGeom>
            <a:avLst/>
            <a:gdLst/>
            <a:ahLst/>
            <a:cxnLst/>
            <a:rect r="r" b="b" t="t" l="l"/>
            <a:pathLst>
              <a:path h="4912153" w="4930081">
                <a:moveTo>
                  <a:pt x="0" y="0"/>
                </a:moveTo>
                <a:lnTo>
                  <a:pt x="4930081" y="0"/>
                </a:lnTo>
                <a:lnTo>
                  <a:pt x="4930081" y="4912154"/>
                </a:lnTo>
                <a:lnTo>
                  <a:pt x="0" y="491215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259300" y="0"/>
            <a:ext cx="2228584" cy="2128297"/>
          </a:xfrm>
          <a:custGeom>
            <a:avLst/>
            <a:gdLst/>
            <a:ahLst/>
            <a:cxnLst/>
            <a:rect r="r" b="b" t="t" l="l"/>
            <a:pathLst>
              <a:path h="2128297" w="2228584">
                <a:moveTo>
                  <a:pt x="0" y="0"/>
                </a:moveTo>
                <a:lnTo>
                  <a:pt x="2228584" y="0"/>
                </a:lnTo>
                <a:lnTo>
                  <a:pt x="2228584" y="2128297"/>
                </a:lnTo>
                <a:lnTo>
                  <a:pt x="0" y="2128297"/>
                </a:lnTo>
                <a:lnTo>
                  <a:pt x="0" y="0"/>
                </a:lnTo>
                <a:close/>
              </a:path>
            </a:pathLst>
          </a:custGeom>
          <a:blipFill>
            <a:blip r:embed="rId4">
              <a:alphaModFix amt="28000"/>
            </a:blip>
            <a:stretch>
              <a:fillRect l="0" t="0" r="0" b="0"/>
            </a:stretch>
          </a:blipFill>
        </p:spPr>
      </p:sp>
      <p:sp>
        <p:nvSpPr>
          <p:cNvPr name="TextBox 8" id="8"/>
          <p:cNvSpPr txBox="true"/>
          <p:nvPr/>
        </p:nvSpPr>
        <p:spPr>
          <a:xfrm rot="0">
            <a:off x="5206956" y="2706147"/>
            <a:ext cx="12617443" cy="6719594"/>
          </a:xfrm>
          <a:prstGeom prst="rect">
            <a:avLst/>
          </a:prstGeom>
        </p:spPr>
        <p:txBody>
          <a:bodyPr anchor="t" rtlCol="false" tIns="0" lIns="0" bIns="0" rIns="0">
            <a:spAutoFit/>
          </a:bodyPr>
          <a:lstStyle/>
          <a:p>
            <a:pPr algn="just">
              <a:lnSpc>
                <a:spcPts val="4478"/>
              </a:lnSpc>
              <a:spcBef>
                <a:spcPct val="0"/>
              </a:spcBef>
            </a:pPr>
            <a:r>
              <a:rPr lang="en-US" sz="3199" spc="319">
                <a:solidFill>
                  <a:srgbClr val="000000"/>
                </a:solidFill>
                <a:latin typeface="Playfair Display"/>
                <a:ea typeface="Playfair Display"/>
                <a:cs typeface="Playfair Display"/>
                <a:sym typeface="Playfair Display"/>
              </a:rPr>
              <a:t>This advanced device is designed to assist individuals with respiratory illnesses while enhancing safety in homes and offices. It features real-time air quality monitoring and gas leak detection, with intelligent systems to differentiate between harmless smoke (such as from incense or cigarettes) and dangerous smoke or gas leaks. Equipped with a small camera for human face detection and integrated smoke and gas alarms, the device covers large areas efficiently. It can automatically alert authorities in case of prolonged hazardous gas levels or fire emergencies, ensuring timely intervention.</a:t>
            </a:r>
          </a:p>
        </p:txBody>
      </p:sp>
      <p:sp>
        <p:nvSpPr>
          <p:cNvPr name="Freeform 9" id="9"/>
          <p:cNvSpPr/>
          <p:nvPr/>
        </p:nvSpPr>
        <p:spPr>
          <a:xfrm flipH="false" flipV="false" rot="0">
            <a:off x="16760474" y="8793051"/>
            <a:ext cx="3055052" cy="2128180"/>
          </a:xfrm>
          <a:custGeom>
            <a:avLst/>
            <a:gdLst/>
            <a:ahLst/>
            <a:cxnLst/>
            <a:rect r="r" b="b" t="t" l="l"/>
            <a:pathLst>
              <a:path h="2128180" w="3055052">
                <a:moveTo>
                  <a:pt x="0" y="0"/>
                </a:moveTo>
                <a:lnTo>
                  <a:pt x="3055052" y="0"/>
                </a:lnTo>
                <a:lnTo>
                  <a:pt x="3055052" y="2128180"/>
                </a:lnTo>
                <a:lnTo>
                  <a:pt x="0" y="2128180"/>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alphaModFix amt="6000"/>
            </a:blip>
            <a:stretch>
              <a:fillRect l="-1790" t="-14090" r="0" b="-14090"/>
            </a:stretch>
          </a:blipFill>
        </p:spPr>
      </p:sp>
      <p:sp>
        <p:nvSpPr>
          <p:cNvPr name="Freeform 11" id="11"/>
          <p:cNvSpPr/>
          <p:nvPr/>
        </p:nvSpPr>
        <p:spPr>
          <a:xfrm flipH="false" flipV="false" rot="0">
            <a:off x="0" y="70897"/>
            <a:ext cx="4614111" cy="6266077"/>
          </a:xfrm>
          <a:custGeom>
            <a:avLst/>
            <a:gdLst/>
            <a:ahLst/>
            <a:cxnLst/>
            <a:rect r="r" b="b" t="t" l="l"/>
            <a:pathLst>
              <a:path h="6266077" w="4614111">
                <a:moveTo>
                  <a:pt x="0" y="0"/>
                </a:moveTo>
                <a:lnTo>
                  <a:pt x="4614111" y="0"/>
                </a:lnTo>
                <a:lnTo>
                  <a:pt x="4614111" y="6266077"/>
                </a:lnTo>
                <a:lnTo>
                  <a:pt x="0" y="62660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930651" y="70897"/>
            <a:ext cx="7893749" cy="2057400"/>
          </a:xfrm>
          <a:prstGeom prst="rect">
            <a:avLst/>
          </a:prstGeom>
        </p:spPr>
        <p:txBody>
          <a:bodyPr anchor="t" rtlCol="false" tIns="0" lIns="0" bIns="0" rIns="0">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DAGXkiwklMU</dc:identifier>
  <dcterms:modified xsi:type="dcterms:W3CDTF">2011-08-01T06:04:30Z</dcterms:modified>
  <cp:revision>1</cp:revision>
  <dc:title>AirSential</dc:title>
</cp:coreProperties>
</file>